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57" r:id="rId3"/>
    <p:sldId id="316" r:id="rId4"/>
    <p:sldId id="324" r:id="rId5"/>
    <p:sldId id="325" r:id="rId6"/>
    <p:sldId id="317" r:id="rId7"/>
    <p:sldId id="318" r:id="rId8"/>
    <p:sldId id="320" r:id="rId9"/>
    <p:sldId id="321" r:id="rId10"/>
    <p:sldId id="323" r:id="rId11"/>
    <p:sldId id="322" r:id="rId12"/>
    <p:sldId id="328" r:id="rId13"/>
    <p:sldId id="327" r:id="rId14"/>
    <p:sldId id="326" r:id="rId15"/>
    <p:sldId id="28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teL" initials="I" lastIdx="1" clrIdx="0">
    <p:extLst>
      <p:ext uri="{19B8F6BF-5375-455C-9EA6-DF929625EA0E}">
        <p15:presenceInfo xmlns:p15="http://schemas.microsoft.com/office/powerpoint/2012/main" userId="Int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7DD460-757D-4A5C-B723-0D8AE0F9AF40}" type="datetimeFigureOut">
              <a:rPr lang="en-US" smtClean="0"/>
              <a:t>6/22/2021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D4E657-5559-4B85-B184-842348552668}" type="slidenum">
              <a:rPr lang="en-US" smtClean="0"/>
              <a:t>‹#›</a:t>
            </a:fld>
            <a:endParaRPr lang="en-US"/>
          </a:p>
        </p:txBody>
      </p:sp>
    </p:spTree>
    <p:extLst>
      <p:ext uri="{BB962C8B-B14F-4D97-AF65-F5344CB8AC3E}">
        <p14:creationId xmlns:p14="http://schemas.microsoft.com/office/powerpoint/2010/main" val="3124258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4A1E34-72D1-465F-8C68-2B11676FB8CD}"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A4736-E10D-473C-9597-B6333DD8C8AC}" type="slidenum">
              <a:rPr lang="en-US" smtClean="0"/>
              <a:t>‹#›</a:t>
            </a:fld>
            <a:endParaRPr lang="en-US"/>
          </a:p>
        </p:txBody>
      </p:sp>
    </p:spTree>
    <p:extLst>
      <p:ext uri="{BB962C8B-B14F-4D97-AF65-F5344CB8AC3E}">
        <p14:creationId xmlns:p14="http://schemas.microsoft.com/office/powerpoint/2010/main" val="357276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A06981-930A-4F2F-8D45-CA3DC45DB956}"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A4736-E10D-473C-9597-B6333DD8C8AC}" type="slidenum">
              <a:rPr lang="en-US" smtClean="0"/>
              <a:t>‹#›</a:t>
            </a:fld>
            <a:endParaRPr lang="en-US"/>
          </a:p>
        </p:txBody>
      </p:sp>
    </p:spTree>
    <p:extLst>
      <p:ext uri="{BB962C8B-B14F-4D97-AF65-F5344CB8AC3E}">
        <p14:creationId xmlns:p14="http://schemas.microsoft.com/office/powerpoint/2010/main" val="214076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286274-0CAB-4DAB-BAB2-FA0EFDC5A89E}"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A4736-E10D-473C-9597-B6333DD8C8AC}" type="slidenum">
              <a:rPr lang="en-US" smtClean="0"/>
              <a:t>‹#›</a:t>
            </a:fld>
            <a:endParaRPr lang="en-US"/>
          </a:p>
        </p:txBody>
      </p:sp>
    </p:spTree>
    <p:extLst>
      <p:ext uri="{BB962C8B-B14F-4D97-AF65-F5344CB8AC3E}">
        <p14:creationId xmlns:p14="http://schemas.microsoft.com/office/powerpoint/2010/main" val="127849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9E3459-6E7D-4445-847B-413ACDA679C3}"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A4736-E10D-473C-9597-B6333DD8C8AC}" type="slidenum">
              <a:rPr lang="en-US" smtClean="0"/>
              <a:t>‹#›</a:t>
            </a:fld>
            <a:endParaRPr lang="en-US"/>
          </a:p>
        </p:txBody>
      </p:sp>
    </p:spTree>
    <p:extLst>
      <p:ext uri="{BB962C8B-B14F-4D97-AF65-F5344CB8AC3E}">
        <p14:creationId xmlns:p14="http://schemas.microsoft.com/office/powerpoint/2010/main" val="229759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BD95DF-B953-4BD3-A9DB-986C0896C452}" type="datetime1">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BA4736-E10D-473C-9597-B6333DD8C8AC}" type="slidenum">
              <a:rPr lang="en-US" smtClean="0"/>
              <a:t>‹#›</a:t>
            </a:fld>
            <a:endParaRPr lang="en-US"/>
          </a:p>
        </p:txBody>
      </p:sp>
    </p:spTree>
    <p:extLst>
      <p:ext uri="{BB962C8B-B14F-4D97-AF65-F5344CB8AC3E}">
        <p14:creationId xmlns:p14="http://schemas.microsoft.com/office/powerpoint/2010/main" val="340167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FFA668-918C-4D7C-8AED-E5C9CD675027}" type="datetime1">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A4736-E10D-473C-9597-B6333DD8C8AC}" type="slidenum">
              <a:rPr lang="en-US" smtClean="0"/>
              <a:t>‹#›</a:t>
            </a:fld>
            <a:endParaRPr lang="en-US"/>
          </a:p>
        </p:txBody>
      </p:sp>
    </p:spTree>
    <p:extLst>
      <p:ext uri="{BB962C8B-B14F-4D97-AF65-F5344CB8AC3E}">
        <p14:creationId xmlns:p14="http://schemas.microsoft.com/office/powerpoint/2010/main" val="1706861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51BB62-CD4D-43FC-B2D4-EA4240D780ED}" type="datetime1">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BA4736-E10D-473C-9597-B6333DD8C8AC}" type="slidenum">
              <a:rPr lang="en-US" smtClean="0"/>
              <a:t>‹#›</a:t>
            </a:fld>
            <a:endParaRPr lang="en-US"/>
          </a:p>
        </p:txBody>
      </p:sp>
    </p:spTree>
    <p:extLst>
      <p:ext uri="{BB962C8B-B14F-4D97-AF65-F5344CB8AC3E}">
        <p14:creationId xmlns:p14="http://schemas.microsoft.com/office/powerpoint/2010/main" val="141959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D4BBEE-BBBB-410B-A787-BB31C2EC8017}" type="datetime1">
              <a:rPr lang="en-US" smtClean="0"/>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BA4736-E10D-473C-9597-B6333DD8C8AC}" type="slidenum">
              <a:rPr lang="en-US" smtClean="0"/>
              <a:t>‹#›</a:t>
            </a:fld>
            <a:endParaRPr lang="en-US"/>
          </a:p>
        </p:txBody>
      </p:sp>
    </p:spTree>
    <p:extLst>
      <p:ext uri="{BB962C8B-B14F-4D97-AF65-F5344CB8AC3E}">
        <p14:creationId xmlns:p14="http://schemas.microsoft.com/office/powerpoint/2010/main" val="91659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C1593-46C0-4E00-82B5-32BC36FD350A}" type="datetime1">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BA4736-E10D-473C-9597-B6333DD8C8AC}" type="slidenum">
              <a:rPr lang="en-US" smtClean="0"/>
              <a:t>‹#›</a:t>
            </a:fld>
            <a:endParaRPr lang="en-US"/>
          </a:p>
        </p:txBody>
      </p:sp>
    </p:spTree>
    <p:extLst>
      <p:ext uri="{BB962C8B-B14F-4D97-AF65-F5344CB8AC3E}">
        <p14:creationId xmlns:p14="http://schemas.microsoft.com/office/powerpoint/2010/main" val="349159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21659-54A3-407C-BD02-09708B6885BD}" type="datetime1">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A4736-E10D-473C-9597-B6333DD8C8AC}" type="slidenum">
              <a:rPr lang="en-US" smtClean="0"/>
              <a:t>‹#›</a:t>
            </a:fld>
            <a:endParaRPr lang="en-US"/>
          </a:p>
        </p:txBody>
      </p:sp>
    </p:spTree>
    <p:extLst>
      <p:ext uri="{BB962C8B-B14F-4D97-AF65-F5344CB8AC3E}">
        <p14:creationId xmlns:p14="http://schemas.microsoft.com/office/powerpoint/2010/main" val="337307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F2C714-E476-4E6F-B855-EB9B83D31EBF}" type="datetime1">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BA4736-E10D-473C-9597-B6333DD8C8AC}" type="slidenum">
              <a:rPr lang="en-US" smtClean="0"/>
              <a:t>‹#›</a:t>
            </a:fld>
            <a:endParaRPr lang="en-US"/>
          </a:p>
        </p:txBody>
      </p:sp>
    </p:spTree>
    <p:extLst>
      <p:ext uri="{BB962C8B-B14F-4D97-AF65-F5344CB8AC3E}">
        <p14:creationId xmlns:p14="http://schemas.microsoft.com/office/powerpoint/2010/main" val="198277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AA34F-ABD3-4142-A883-22BAAFC01F31}" type="datetime1">
              <a:rPr lang="en-US" smtClean="0"/>
              <a:t>6/22/2021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BA4736-E10D-473C-9597-B6333DD8C8AC}" type="slidenum">
              <a:rPr lang="en-US" smtClean="0"/>
              <a:t>‹#›</a:t>
            </a:fld>
            <a:endParaRPr lang="en-US"/>
          </a:p>
        </p:txBody>
      </p:sp>
    </p:spTree>
    <p:extLst>
      <p:ext uri="{BB962C8B-B14F-4D97-AF65-F5344CB8AC3E}">
        <p14:creationId xmlns:p14="http://schemas.microsoft.com/office/powerpoint/2010/main" val="468834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1"/>
            <a:ext cx="7772400" cy="1368151"/>
          </a:xfrm>
        </p:spPr>
        <p:txBody>
          <a:bodyPr>
            <a:normAutofit/>
          </a:bodyPr>
          <a:lstStyle/>
          <a:p>
            <a:pPr lvl="0">
              <a:spcBef>
                <a:spcPts val="0"/>
              </a:spcBef>
            </a:pPr>
            <a:r>
              <a:rPr lang="en-US" sz="2800" b="1" dirty="0">
                <a:solidFill>
                  <a:prstClr val="black"/>
                </a:solidFill>
                <a:latin typeface="Bodoni MT Black" panose="02070A03080606020203" pitchFamily="18" charset="0"/>
                <a:ea typeface="+mn-ea"/>
                <a:cs typeface="+mn-cs"/>
              </a:rPr>
              <a:t>Periodontology –Stage 4</a:t>
            </a:r>
            <a:br>
              <a:rPr lang="en-US" sz="3200" b="1" dirty="0">
                <a:solidFill>
                  <a:prstClr val="black"/>
                </a:solidFill>
                <a:latin typeface="Bodoni MT Black" panose="02070A03080606020203" pitchFamily="18" charset="0"/>
                <a:ea typeface="+mn-ea"/>
                <a:cs typeface="+mn-cs"/>
              </a:rPr>
            </a:br>
            <a:endParaRPr lang="en-US" sz="4000" dirty="0">
              <a:latin typeface="Bodoni MT Black" panose="02070A03080606020203" pitchFamily="18" charset="0"/>
            </a:endParaRPr>
          </a:p>
        </p:txBody>
      </p:sp>
      <p:sp>
        <p:nvSpPr>
          <p:cNvPr id="3" name="Subtitle 2"/>
          <p:cNvSpPr>
            <a:spLocks noGrp="1"/>
          </p:cNvSpPr>
          <p:nvPr>
            <p:ph type="subTitle" idx="1"/>
          </p:nvPr>
        </p:nvSpPr>
        <p:spPr>
          <a:xfrm>
            <a:off x="611560" y="1735536"/>
            <a:ext cx="8060283" cy="4285751"/>
          </a:xfrm>
        </p:spPr>
        <p:txBody>
          <a:bodyPr>
            <a:normAutofit/>
          </a:bodyPr>
          <a:lstStyle/>
          <a:p>
            <a:r>
              <a:rPr lang="fr-FR" sz="8000" b="1" dirty="0">
                <a:solidFill>
                  <a:schemeClr val="tx1"/>
                </a:solidFill>
                <a:latin typeface="Bodoni MT Black" panose="02070A03080606020203" pitchFamily="18" charset="0"/>
              </a:rPr>
              <a:t>Mobility</a:t>
            </a:r>
            <a:r>
              <a:rPr lang="fr-FR" sz="5400" b="1" dirty="0">
                <a:solidFill>
                  <a:schemeClr val="tx1"/>
                </a:solidFill>
                <a:latin typeface="Bodoni MT Black" panose="02070A03080606020203" pitchFamily="18" charset="0"/>
              </a:rPr>
              <a:t> </a:t>
            </a:r>
          </a:p>
        </p:txBody>
      </p:sp>
      <p:cxnSp>
        <p:nvCxnSpPr>
          <p:cNvPr id="7" name="Straight Connector 6"/>
          <p:cNvCxnSpPr/>
          <p:nvPr/>
        </p:nvCxnSpPr>
        <p:spPr>
          <a:xfrm>
            <a:off x="323528" y="6381328"/>
            <a:ext cx="849694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23528" y="6381328"/>
            <a:ext cx="7128792" cy="369332"/>
          </a:xfrm>
          <a:prstGeom prst="rect">
            <a:avLst/>
          </a:prstGeom>
          <a:noFill/>
        </p:spPr>
        <p:txBody>
          <a:bodyPr wrap="square" rtlCol="0">
            <a:spAutoFit/>
          </a:bodyPr>
          <a:lstStyle/>
          <a:p>
            <a:r>
              <a:rPr lang="en-US" dirty="0"/>
              <a:t>University of </a:t>
            </a:r>
            <a:r>
              <a:rPr lang="en-US" dirty="0" err="1"/>
              <a:t>Basrah</a:t>
            </a:r>
            <a:r>
              <a:rPr lang="en-US" dirty="0"/>
              <a:t>-College of Dentistry-Department of Periodontology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0829"/>
            <a:ext cx="1543050" cy="1269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16632"/>
            <a:ext cx="1579563" cy="1283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827584" y="1484784"/>
            <a:ext cx="7700243" cy="0"/>
          </a:xfrm>
          <a:prstGeom prst="line">
            <a:avLst/>
          </a:prstGeom>
        </p:spPr>
        <p:style>
          <a:lnRef idx="3">
            <a:schemeClr val="accent2"/>
          </a:lnRef>
          <a:fillRef idx="0">
            <a:schemeClr val="accent2"/>
          </a:fillRef>
          <a:effectRef idx="2">
            <a:schemeClr val="accent2"/>
          </a:effectRef>
          <a:fontRef idx="minor">
            <a:schemeClr val="tx1"/>
          </a:fontRef>
        </p:style>
      </p:cxnSp>
      <p:sp>
        <p:nvSpPr>
          <p:cNvPr id="11" name="Rectangle 10"/>
          <p:cNvSpPr/>
          <p:nvPr/>
        </p:nvSpPr>
        <p:spPr>
          <a:xfrm>
            <a:off x="4941421" y="4697848"/>
            <a:ext cx="3888432" cy="132343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rPr>
              <a:t>By </a:t>
            </a:r>
            <a:r>
              <a:rPr kumimoji="0" lang="en-GB" sz="2000" b="0" i="0" u="none" strike="noStrike" kern="0" cap="none" spc="0" normalizeH="0" baseline="0" noProof="0" dirty="0" err="1">
                <a:ln>
                  <a:noFill/>
                </a:ln>
                <a:solidFill>
                  <a:sysClr val="windowText" lastClr="000000"/>
                </a:solidFill>
                <a:effectLst/>
                <a:uLnTx/>
                <a:uFillTx/>
              </a:rPr>
              <a:t>Dr.</a:t>
            </a:r>
            <a:r>
              <a:rPr kumimoji="0" lang="en-GB" sz="2000" b="0" i="0" u="none" strike="noStrike" kern="0" cap="none" spc="0" normalizeH="0" baseline="0" noProof="0" dirty="0">
                <a:ln>
                  <a:noFill/>
                </a:ln>
                <a:solidFill>
                  <a:sysClr val="windowText" lastClr="000000"/>
                </a:solidFill>
                <a:effectLst/>
                <a:uLnTx/>
                <a:uFillTx/>
              </a:rPr>
              <a:t> Huda </a:t>
            </a:r>
            <a:r>
              <a:rPr kumimoji="0" lang="en-GB" sz="2000" b="0" i="0" u="none" strike="noStrike" kern="0" cap="none" spc="0" normalizeH="0" baseline="0" noProof="0" dirty="0" err="1">
                <a:ln>
                  <a:noFill/>
                </a:ln>
                <a:solidFill>
                  <a:sysClr val="windowText" lastClr="000000"/>
                </a:solidFill>
                <a:effectLst/>
                <a:uLnTx/>
                <a:uFillTx/>
              </a:rPr>
              <a:t>Jassem</a:t>
            </a:r>
            <a:r>
              <a:rPr kumimoji="0" lang="en-GB" sz="2000" b="0" i="0" u="none" strike="noStrike" kern="0" cap="none" spc="0" normalizeH="0" baseline="0" noProof="0" dirty="0">
                <a:ln>
                  <a:noFill/>
                </a:ln>
                <a:solidFill>
                  <a:sysClr val="windowText" lastClr="00000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rPr>
              <a:t>Department of periodontology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rPr>
              <a:t>College Of Dentistry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rPr>
              <a:t>University of </a:t>
            </a:r>
            <a:r>
              <a:rPr kumimoji="0" lang="en-GB" sz="2000" b="0" i="0" u="none" strike="noStrike" kern="0" cap="none" spc="0" normalizeH="0" baseline="0" noProof="0" dirty="0" err="1">
                <a:ln>
                  <a:noFill/>
                </a:ln>
                <a:solidFill>
                  <a:sysClr val="windowText" lastClr="000000"/>
                </a:solidFill>
                <a:effectLst/>
                <a:uLnTx/>
                <a:uFillTx/>
              </a:rPr>
              <a:t>Basrah</a:t>
            </a:r>
            <a:endParaRPr kumimoji="0" lang="en-GB" sz="2000" b="0" i="0" u="none" strike="noStrike" kern="0" cap="none" spc="0" normalizeH="0" baseline="0" noProof="0" dirty="0">
              <a:ln>
                <a:noFill/>
              </a:ln>
              <a:solidFill>
                <a:sysClr val="windowText" lastClr="000000"/>
              </a:solidFill>
              <a:effectLst/>
              <a:uLnTx/>
              <a:uFillTx/>
            </a:endParaRPr>
          </a:p>
        </p:txBody>
      </p:sp>
      <p:sp>
        <p:nvSpPr>
          <p:cNvPr id="9" name="Slide Number Placeholder 8"/>
          <p:cNvSpPr>
            <a:spLocks noGrp="1"/>
          </p:cNvSpPr>
          <p:nvPr>
            <p:ph type="sldNum" sz="quarter" idx="12"/>
          </p:nvPr>
        </p:nvSpPr>
        <p:spPr/>
        <p:txBody>
          <a:bodyPr/>
          <a:lstStyle/>
          <a:p>
            <a:fld id="{7BBA4736-E10D-473C-9597-B6333DD8C8AC}" type="slidenum">
              <a:rPr lang="en-US" smtClean="0"/>
              <a:t>1</a:t>
            </a:fld>
            <a:endParaRPr lang="en-US" dirty="0"/>
          </a:p>
        </p:txBody>
      </p:sp>
      <p:pic>
        <p:nvPicPr>
          <p:cNvPr id="4" name="Picture 3">
            <a:extLst>
              <a:ext uri="{FF2B5EF4-FFF2-40B4-BE49-F238E27FC236}">
                <a16:creationId xmlns:a16="http://schemas.microsoft.com/office/drawing/2014/main" id="{1BE839F1-217A-42F6-8E95-9C50794E2C70}"/>
              </a:ext>
            </a:extLst>
          </p:cNvPr>
          <p:cNvPicPr>
            <a:picLocks noChangeAspect="1"/>
          </p:cNvPicPr>
          <p:nvPr/>
        </p:nvPicPr>
        <p:blipFill rotWithShape="1">
          <a:blip r:embed="rId4"/>
          <a:srcRect l="14569" r="12588"/>
          <a:stretch/>
        </p:blipFill>
        <p:spPr>
          <a:xfrm>
            <a:off x="314147" y="3029226"/>
            <a:ext cx="4032448" cy="3258136"/>
          </a:xfrm>
          <a:prstGeom prst="rect">
            <a:avLst/>
          </a:prstGeom>
        </p:spPr>
      </p:pic>
    </p:spTree>
    <p:extLst>
      <p:ext uri="{BB962C8B-B14F-4D97-AF65-F5344CB8AC3E}">
        <p14:creationId xmlns:p14="http://schemas.microsoft.com/office/powerpoint/2010/main" val="3364465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116632"/>
            <a:ext cx="7772400" cy="612230"/>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b="1" dirty="0">
                <a:latin typeface="Bodoni MT Black" panose="02070A03080606020203" pitchFamily="18" charset="0"/>
              </a:rPr>
            </a:br>
            <a:r>
              <a:rPr lang="en-US" b="1" dirty="0">
                <a:latin typeface="Bodoni MT Black" panose="02070A03080606020203" pitchFamily="18" charset="0"/>
              </a:rPr>
              <a:t>Mobility</a:t>
            </a:r>
            <a:br>
              <a:rPr lang="en-US" b="1" dirty="0">
                <a:latin typeface="Bodoni MT Black" panose="02070A03080606020203" pitchFamily="18" charset="0"/>
              </a:rPr>
            </a:br>
            <a:endParaRPr lang="en-US" b="1" dirty="0">
              <a:latin typeface="Bodoni MT Black" panose="02070A03080606020203" pitchFamily="18" charset="0"/>
            </a:endParaRPr>
          </a:p>
        </p:txBody>
      </p:sp>
      <p:sp>
        <p:nvSpPr>
          <p:cNvPr id="3" name="Subtitle 2"/>
          <p:cNvSpPr>
            <a:spLocks noGrp="1"/>
          </p:cNvSpPr>
          <p:nvPr>
            <p:ph type="subTitle" idx="1"/>
          </p:nvPr>
        </p:nvSpPr>
        <p:spPr>
          <a:xfrm>
            <a:off x="251520" y="908720"/>
            <a:ext cx="8496944" cy="4890368"/>
          </a:xfrm>
        </p:spPr>
        <p:txBody>
          <a:bodyPr>
            <a:normAutofit/>
          </a:bodyPr>
          <a:lstStyle/>
          <a:p>
            <a:pPr marL="342900" indent="-342900" algn="l">
              <a:buFont typeface="Wingdings" pitchFamily="2" charset="2"/>
              <a:buChar char="Ø"/>
            </a:pPr>
            <a:r>
              <a:rPr lang="en-US" sz="2400" b="1" u="sng" dirty="0">
                <a:solidFill>
                  <a:srgbClr val="C00000"/>
                </a:solidFill>
                <a:cs typeface="+mj-cs"/>
              </a:rPr>
              <a:t>Sign &amp;symptoms of T.M</a:t>
            </a:r>
          </a:p>
          <a:p>
            <a:pPr algn="l"/>
            <a:endParaRPr lang="en-US" sz="2400" b="1" u="sng" dirty="0">
              <a:solidFill>
                <a:srgbClr val="C00000"/>
              </a:solidFill>
              <a:cs typeface="+mj-cs"/>
            </a:endParaRPr>
          </a:p>
          <a:p>
            <a:pPr algn="l"/>
            <a:r>
              <a:rPr lang="en-US" sz="2400" b="1" dirty="0">
                <a:solidFill>
                  <a:schemeClr val="tx1">
                    <a:lumMod val="95000"/>
                    <a:lumOff val="5000"/>
                  </a:schemeClr>
                </a:solidFill>
                <a:cs typeface="+mj-cs"/>
              </a:rPr>
              <a:t>1-Patient awareness of mobility:</a:t>
            </a:r>
          </a:p>
          <a:p>
            <a:pPr algn="l"/>
            <a:r>
              <a:rPr lang="en-US" sz="2000" dirty="0">
                <a:solidFill>
                  <a:schemeClr val="tx1">
                    <a:lumMod val="95000"/>
                    <a:lumOff val="5000"/>
                  </a:schemeClr>
                </a:solidFill>
                <a:cs typeface="+mj-cs"/>
              </a:rPr>
              <a:t>  Mobility is detected quite incidentally when patient’s  attention is brought to tooth by tenderness experienced on chewing.</a:t>
            </a:r>
          </a:p>
          <a:p>
            <a:pPr algn="l"/>
            <a:r>
              <a:rPr lang="en-US" sz="2400" b="1" dirty="0">
                <a:solidFill>
                  <a:schemeClr val="tx1">
                    <a:lumMod val="95000"/>
                    <a:lumOff val="5000"/>
                  </a:schemeClr>
                </a:solidFill>
                <a:cs typeface="+mj-cs"/>
              </a:rPr>
              <a:t>2-Functional discomfort:</a:t>
            </a:r>
          </a:p>
          <a:p>
            <a:pPr algn="l"/>
            <a:r>
              <a:rPr lang="en-US" sz="2000" dirty="0">
                <a:solidFill>
                  <a:schemeClr val="tx1">
                    <a:lumMod val="95000"/>
                    <a:lumOff val="5000"/>
                  </a:schemeClr>
                </a:solidFill>
                <a:cs typeface="+mj-cs"/>
              </a:rPr>
              <a:t> Pain may be expected following sudden tooth displacement when biting on hard foods or with inadvertent trauma. </a:t>
            </a:r>
          </a:p>
          <a:p>
            <a:pPr algn="l"/>
            <a:r>
              <a:rPr lang="en-US" sz="2400" b="1" dirty="0">
                <a:solidFill>
                  <a:schemeClr val="tx1">
                    <a:lumMod val="95000"/>
                    <a:lumOff val="5000"/>
                  </a:schemeClr>
                </a:solidFill>
                <a:cs typeface="+mj-cs"/>
              </a:rPr>
              <a:t>3- Aesthetic :</a:t>
            </a:r>
          </a:p>
          <a:p>
            <a:pPr algn="l"/>
            <a:r>
              <a:rPr lang="en-US" sz="2000" dirty="0">
                <a:solidFill>
                  <a:schemeClr val="tx1">
                    <a:lumMod val="95000"/>
                    <a:lumOff val="5000"/>
                  </a:schemeClr>
                </a:solidFill>
                <a:cs typeface="+mj-cs"/>
              </a:rPr>
              <a:t> Anterior labial or lateral tooth  displacement results in fanning  &amp; elongation of clinical crown with poor appearance</a:t>
            </a:r>
          </a:p>
          <a:p>
            <a:pPr marL="342900" indent="-342900" algn="l">
              <a:buFont typeface="Wingdings" pitchFamily="2" charset="2"/>
              <a:buChar char="Ø"/>
            </a:pPr>
            <a:endParaRPr lang="en-US" sz="2400" b="1" u="sng" dirty="0">
              <a:solidFill>
                <a:srgbClr val="C00000"/>
              </a:solidFill>
              <a:cs typeface="+mj-cs"/>
            </a:endParaRPr>
          </a:p>
        </p:txBody>
      </p:sp>
      <p:cxnSp>
        <p:nvCxnSpPr>
          <p:cNvPr id="7" name="Straight Connector 6"/>
          <p:cNvCxnSpPr/>
          <p:nvPr/>
        </p:nvCxnSpPr>
        <p:spPr>
          <a:xfrm>
            <a:off x="323528" y="6381328"/>
            <a:ext cx="849694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23528" y="6381328"/>
            <a:ext cx="7128792" cy="369332"/>
          </a:xfrm>
          <a:prstGeom prst="rect">
            <a:avLst/>
          </a:prstGeom>
          <a:noFill/>
        </p:spPr>
        <p:txBody>
          <a:bodyPr wrap="square" rtlCol="0">
            <a:spAutoFit/>
          </a:bodyPr>
          <a:lstStyle/>
          <a:p>
            <a:r>
              <a:rPr lang="en-US" dirty="0"/>
              <a:t>University of </a:t>
            </a:r>
            <a:r>
              <a:rPr lang="en-US" dirty="0" err="1"/>
              <a:t>Basrah</a:t>
            </a:r>
            <a:r>
              <a:rPr lang="en-US" dirty="0"/>
              <a:t>-College of Dentistry-Department of Periodontology</a:t>
            </a:r>
          </a:p>
        </p:txBody>
      </p:sp>
      <p:sp>
        <p:nvSpPr>
          <p:cNvPr id="8" name="Slide Number Placeholder 7"/>
          <p:cNvSpPr>
            <a:spLocks noGrp="1"/>
          </p:cNvSpPr>
          <p:nvPr>
            <p:ph type="sldNum" sz="quarter" idx="12"/>
          </p:nvPr>
        </p:nvSpPr>
        <p:spPr/>
        <p:txBody>
          <a:bodyPr/>
          <a:lstStyle/>
          <a:p>
            <a:fld id="{7BBA4736-E10D-473C-9597-B6333DD8C8AC}" type="slidenum">
              <a:rPr lang="en-US" smtClean="0"/>
              <a:t>10</a:t>
            </a:fld>
            <a:endParaRPr lang="en-US"/>
          </a:p>
        </p:txBody>
      </p:sp>
    </p:spTree>
    <p:extLst>
      <p:ext uri="{BB962C8B-B14F-4D97-AF65-F5344CB8AC3E}">
        <p14:creationId xmlns:p14="http://schemas.microsoft.com/office/powerpoint/2010/main" val="466536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116632"/>
            <a:ext cx="7772400" cy="612230"/>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b="1" dirty="0">
                <a:latin typeface="Bodoni MT Black" panose="02070A03080606020203" pitchFamily="18" charset="0"/>
              </a:rPr>
            </a:br>
            <a:r>
              <a:rPr lang="en-US" b="1" dirty="0">
                <a:latin typeface="Bodoni MT Black" panose="02070A03080606020203" pitchFamily="18" charset="0"/>
              </a:rPr>
              <a:t>Mobility</a:t>
            </a:r>
            <a:br>
              <a:rPr lang="en-US" b="1" dirty="0">
                <a:latin typeface="Bodoni MT Black" panose="02070A03080606020203" pitchFamily="18" charset="0"/>
              </a:rPr>
            </a:br>
            <a:endParaRPr lang="en-US" b="1" dirty="0">
              <a:latin typeface="Bodoni MT Black" panose="02070A03080606020203" pitchFamily="18" charset="0"/>
            </a:endParaRPr>
          </a:p>
        </p:txBody>
      </p:sp>
      <p:sp>
        <p:nvSpPr>
          <p:cNvPr id="3" name="Subtitle 2"/>
          <p:cNvSpPr>
            <a:spLocks noGrp="1"/>
          </p:cNvSpPr>
          <p:nvPr>
            <p:ph type="subTitle" idx="1"/>
          </p:nvPr>
        </p:nvSpPr>
        <p:spPr>
          <a:xfrm>
            <a:off x="251520" y="908720"/>
            <a:ext cx="8496944" cy="4890368"/>
          </a:xfrm>
        </p:spPr>
        <p:txBody>
          <a:bodyPr>
            <a:normAutofit/>
          </a:bodyPr>
          <a:lstStyle/>
          <a:p>
            <a:pPr marL="342900" indent="-342900" algn="l">
              <a:buFont typeface="Wingdings" pitchFamily="2" charset="2"/>
              <a:buChar char="Ø"/>
            </a:pPr>
            <a:r>
              <a:rPr lang="en-US" sz="2400" b="1" u="sng" dirty="0">
                <a:solidFill>
                  <a:srgbClr val="C00000"/>
                </a:solidFill>
                <a:cs typeface="+mj-cs"/>
              </a:rPr>
              <a:t>Treatment of increased tooth mobility</a:t>
            </a:r>
          </a:p>
          <a:p>
            <a:pPr marL="342900" indent="-342900" algn="l">
              <a:buFont typeface="Wingdings" pitchFamily="2" charset="2"/>
              <a:buChar char="Ø"/>
            </a:pPr>
            <a:r>
              <a:rPr lang="en-US" sz="2400" b="1" dirty="0">
                <a:solidFill>
                  <a:schemeClr val="tx1">
                    <a:lumMod val="95000"/>
                    <a:lumOff val="5000"/>
                  </a:schemeClr>
                </a:solidFill>
                <a:cs typeface="+mj-cs"/>
              </a:rPr>
              <a:t>Situation I: (increased mobility of a tooth with increased width of the periodontal ligament but normal height of the alveolar bone).</a:t>
            </a:r>
          </a:p>
          <a:p>
            <a:pPr marL="342900" indent="-342900" algn="l">
              <a:buFont typeface="Wingdings" pitchFamily="2" charset="2"/>
              <a:buChar char="Ø"/>
            </a:pPr>
            <a:r>
              <a:rPr lang="en-US" sz="2000" dirty="0">
                <a:solidFill>
                  <a:schemeClr val="tx1">
                    <a:lumMod val="95000"/>
                    <a:lumOff val="5000"/>
                  </a:schemeClr>
                </a:solidFill>
                <a:cs typeface="+mj-cs"/>
              </a:rPr>
              <a:t>If a tooth is subjected to forces directed in buccal direction, bone resorption will develop in the buccal-marginal &amp; lingual-apical pressure zones with a resulting increase in the width of periodontal ligament in these zones.  The resulting mobility of the tooth is regarded as a physiological adaptation of the periodontal tissues to the altered functional demands. In such a case bone resorption is  a reversible process can be treated by elimination of occlusal interferences or occlusal adjustment</a:t>
            </a:r>
          </a:p>
        </p:txBody>
      </p:sp>
      <p:cxnSp>
        <p:nvCxnSpPr>
          <p:cNvPr id="7" name="Straight Connector 6"/>
          <p:cNvCxnSpPr/>
          <p:nvPr/>
        </p:nvCxnSpPr>
        <p:spPr>
          <a:xfrm>
            <a:off x="323528" y="6381328"/>
            <a:ext cx="849694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23528" y="6381328"/>
            <a:ext cx="7128792" cy="369332"/>
          </a:xfrm>
          <a:prstGeom prst="rect">
            <a:avLst/>
          </a:prstGeom>
          <a:noFill/>
        </p:spPr>
        <p:txBody>
          <a:bodyPr wrap="square" rtlCol="0">
            <a:spAutoFit/>
          </a:bodyPr>
          <a:lstStyle/>
          <a:p>
            <a:r>
              <a:rPr lang="en-US" dirty="0"/>
              <a:t>University of </a:t>
            </a:r>
            <a:r>
              <a:rPr lang="en-US" dirty="0" err="1"/>
              <a:t>Basrah</a:t>
            </a:r>
            <a:r>
              <a:rPr lang="en-US" dirty="0"/>
              <a:t>-College of Dentistry-Department of Periodontology</a:t>
            </a:r>
          </a:p>
        </p:txBody>
      </p:sp>
      <p:sp>
        <p:nvSpPr>
          <p:cNvPr id="8" name="Slide Number Placeholder 7"/>
          <p:cNvSpPr>
            <a:spLocks noGrp="1"/>
          </p:cNvSpPr>
          <p:nvPr>
            <p:ph type="sldNum" sz="quarter" idx="12"/>
          </p:nvPr>
        </p:nvSpPr>
        <p:spPr/>
        <p:txBody>
          <a:bodyPr/>
          <a:lstStyle/>
          <a:p>
            <a:fld id="{7BBA4736-E10D-473C-9597-B6333DD8C8AC}" type="slidenum">
              <a:rPr lang="en-US" smtClean="0"/>
              <a:t>11</a:t>
            </a:fld>
            <a:endParaRPr lang="en-US"/>
          </a:p>
        </p:txBody>
      </p:sp>
    </p:spTree>
    <p:extLst>
      <p:ext uri="{BB962C8B-B14F-4D97-AF65-F5344CB8AC3E}">
        <p14:creationId xmlns:p14="http://schemas.microsoft.com/office/powerpoint/2010/main" val="553562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116632"/>
            <a:ext cx="7772400" cy="612230"/>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b="1" dirty="0">
                <a:latin typeface="Bodoni MT Black" panose="02070A03080606020203" pitchFamily="18" charset="0"/>
              </a:rPr>
            </a:br>
            <a:r>
              <a:rPr lang="en-US" b="1" dirty="0">
                <a:latin typeface="Bodoni MT Black" panose="02070A03080606020203" pitchFamily="18" charset="0"/>
              </a:rPr>
              <a:t>Mobility</a:t>
            </a:r>
            <a:br>
              <a:rPr lang="en-US" b="1" dirty="0">
                <a:latin typeface="Bodoni MT Black" panose="02070A03080606020203" pitchFamily="18" charset="0"/>
              </a:rPr>
            </a:br>
            <a:endParaRPr lang="en-US" b="1" dirty="0">
              <a:latin typeface="Bodoni MT Black" panose="02070A03080606020203" pitchFamily="18" charset="0"/>
            </a:endParaRPr>
          </a:p>
        </p:txBody>
      </p:sp>
      <p:sp>
        <p:nvSpPr>
          <p:cNvPr id="3" name="Subtitle 2"/>
          <p:cNvSpPr>
            <a:spLocks noGrp="1"/>
          </p:cNvSpPr>
          <p:nvPr>
            <p:ph type="subTitle" idx="1"/>
          </p:nvPr>
        </p:nvSpPr>
        <p:spPr>
          <a:xfrm>
            <a:off x="251520" y="908720"/>
            <a:ext cx="8496944" cy="4890368"/>
          </a:xfrm>
        </p:spPr>
        <p:txBody>
          <a:bodyPr>
            <a:normAutofit/>
          </a:bodyPr>
          <a:lstStyle/>
          <a:p>
            <a:pPr marL="342900" indent="-342900" algn="l">
              <a:buFont typeface="Wingdings" pitchFamily="2" charset="2"/>
              <a:buChar char="Ø"/>
            </a:pPr>
            <a:r>
              <a:rPr lang="en-US" sz="2400" b="1" u="sng" dirty="0">
                <a:solidFill>
                  <a:schemeClr val="tx1">
                    <a:lumMod val="95000"/>
                    <a:lumOff val="5000"/>
                  </a:schemeClr>
                </a:solidFill>
                <a:cs typeface="+mj-cs"/>
              </a:rPr>
              <a:t>Situation II: (increased mobility of a tooth with increased width of P. D. ligament&amp; reduced height of alveolar bone). </a:t>
            </a:r>
          </a:p>
          <a:p>
            <a:pPr marL="342900" indent="-342900" algn="l">
              <a:buFont typeface="Wingdings" pitchFamily="2" charset="2"/>
              <a:buChar char="Ø"/>
            </a:pPr>
            <a:endParaRPr lang="en-US" sz="2400" b="1" u="sng" dirty="0">
              <a:solidFill>
                <a:schemeClr val="tx1">
                  <a:lumMod val="95000"/>
                  <a:lumOff val="5000"/>
                </a:schemeClr>
              </a:solidFill>
              <a:cs typeface="+mj-cs"/>
            </a:endParaRPr>
          </a:p>
          <a:p>
            <a:pPr marL="342900" indent="-342900" algn="l">
              <a:buFont typeface="Wingdings" pitchFamily="2" charset="2"/>
              <a:buChar char="Ø"/>
            </a:pPr>
            <a:r>
              <a:rPr lang="en-US" sz="2000" dirty="0">
                <a:solidFill>
                  <a:schemeClr val="tx1">
                    <a:lumMod val="95000"/>
                    <a:lumOff val="5000"/>
                  </a:schemeClr>
                </a:solidFill>
                <a:cs typeface="+mj-cs"/>
              </a:rPr>
              <a:t>When a dentition properly treated for plaque-associated periodontal disease, gingival health is established but the teeth will be surrounded by periodontal structures of reduced height. If a tooth with reduced periodontal tissue support is exposed to excessive horizontal forces (trauma from occlusion), inflammatory reaction develops in the pressure zone of the periodontal ligament with bone resorption&amp; result in increase width of P.D. ligament&amp; the tooth become hypermobile. Treatment of such a case is by occlusal adjustment </a:t>
            </a:r>
          </a:p>
          <a:p>
            <a:pPr marL="342900" indent="-342900" algn="l">
              <a:buFont typeface="Wingdings" pitchFamily="2" charset="2"/>
              <a:buChar char="Ø"/>
            </a:pPr>
            <a:endParaRPr lang="en-US" sz="2400" b="1" u="sng" dirty="0">
              <a:solidFill>
                <a:srgbClr val="C00000"/>
              </a:solidFill>
              <a:cs typeface="+mj-cs"/>
            </a:endParaRPr>
          </a:p>
        </p:txBody>
      </p:sp>
      <p:cxnSp>
        <p:nvCxnSpPr>
          <p:cNvPr id="7" name="Straight Connector 6"/>
          <p:cNvCxnSpPr/>
          <p:nvPr/>
        </p:nvCxnSpPr>
        <p:spPr>
          <a:xfrm>
            <a:off x="323528" y="6381328"/>
            <a:ext cx="849694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23528" y="6381328"/>
            <a:ext cx="7128792" cy="369332"/>
          </a:xfrm>
          <a:prstGeom prst="rect">
            <a:avLst/>
          </a:prstGeom>
          <a:noFill/>
        </p:spPr>
        <p:txBody>
          <a:bodyPr wrap="square" rtlCol="0">
            <a:spAutoFit/>
          </a:bodyPr>
          <a:lstStyle/>
          <a:p>
            <a:r>
              <a:rPr lang="en-US" dirty="0"/>
              <a:t>University of </a:t>
            </a:r>
            <a:r>
              <a:rPr lang="en-US" dirty="0" err="1"/>
              <a:t>Basrah</a:t>
            </a:r>
            <a:r>
              <a:rPr lang="en-US" dirty="0"/>
              <a:t>-College of Dentistry-Department of Periodontology</a:t>
            </a:r>
          </a:p>
        </p:txBody>
      </p:sp>
      <p:sp>
        <p:nvSpPr>
          <p:cNvPr id="8" name="Slide Number Placeholder 7"/>
          <p:cNvSpPr>
            <a:spLocks noGrp="1"/>
          </p:cNvSpPr>
          <p:nvPr>
            <p:ph type="sldNum" sz="quarter" idx="12"/>
          </p:nvPr>
        </p:nvSpPr>
        <p:spPr/>
        <p:txBody>
          <a:bodyPr/>
          <a:lstStyle/>
          <a:p>
            <a:fld id="{7BBA4736-E10D-473C-9597-B6333DD8C8AC}" type="slidenum">
              <a:rPr lang="en-US" smtClean="0"/>
              <a:t>12</a:t>
            </a:fld>
            <a:endParaRPr lang="en-US"/>
          </a:p>
        </p:txBody>
      </p:sp>
    </p:spTree>
    <p:extLst>
      <p:ext uri="{BB962C8B-B14F-4D97-AF65-F5344CB8AC3E}">
        <p14:creationId xmlns:p14="http://schemas.microsoft.com/office/powerpoint/2010/main" val="2330167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116632"/>
            <a:ext cx="7772400" cy="612230"/>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b="1" dirty="0">
                <a:latin typeface="Bodoni MT Black" panose="02070A03080606020203" pitchFamily="18" charset="0"/>
              </a:rPr>
            </a:br>
            <a:r>
              <a:rPr lang="en-US" b="1" dirty="0">
                <a:latin typeface="Bodoni MT Black" panose="02070A03080606020203" pitchFamily="18" charset="0"/>
              </a:rPr>
              <a:t>Mobility</a:t>
            </a:r>
            <a:br>
              <a:rPr lang="en-US" b="1" dirty="0">
                <a:latin typeface="Bodoni MT Black" panose="02070A03080606020203" pitchFamily="18" charset="0"/>
              </a:rPr>
            </a:br>
            <a:endParaRPr lang="en-US" b="1" dirty="0">
              <a:latin typeface="Bodoni MT Black" panose="02070A03080606020203" pitchFamily="18" charset="0"/>
            </a:endParaRPr>
          </a:p>
        </p:txBody>
      </p:sp>
      <p:sp>
        <p:nvSpPr>
          <p:cNvPr id="3" name="Subtitle 2"/>
          <p:cNvSpPr>
            <a:spLocks noGrp="1"/>
          </p:cNvSpPr>
          <p:nvPr>
            <p:ph type="subTitle" idx="1"/>
          </p:nvPr>
        </p:nvSpPr>
        <p:spPr>
          <a:xfrm>
            <a:off x="251520" y="908720"/>
            <a:ext cx="8496944" cy="4890368"/>
          </a:xfrm>
        </p:spPr>
        <p:txBody>
          <a:bodyPr>
            <a:normAutofit/>
          </a:bodyPr>
          <a:lstStyle/>
          <a:p>
            <a:pPr marL="342900" indent="-342900" algn="l">
              <a:buFont typeface="Wingdings" pitchFamily="2" charset="2"/>
              <a:buChar char="Ø"/>
            </a:pPr>
            <a:r>
              <a:rPr lang="en-US" sz="2400" b="1" dirty="0">
                <a:solidFill>
                  <a:schemeClr val="tx1">
                    <a:lumMod val="95000"/>
                    <a:lumOff val="5000"/>
                  </a:schemeClr>
                </a:solidFill>
                <a:cs typeface="+mj-cs"/>
              </a:rPr>
              <a:t>Situation III: (increased mobility of a tooth with reduced height of alveolar bone &amp; normal width of P.D. ligament).</a:t>
            </a:r>
          </a:p>
          <a:p>
            <a:pPr marL="342900" indent="-342900" algn="l">
              <a:buFont typeface="Wingdings" pitchFamily="2" charset="2"/>
              <a:buChar char="Ø"/>
            </a:pPr>
            <a:endParaRPr lang="en-US" sz="2400" b="1" dirty="0">
              <a:solidFill>
                <a:schemeClr val="tx1">
                  <a:lumMod val="95000"/>
                  <a:lumOff val="5000"/>
                </a:schemeClr>
              </a:solidFill>
              <a:cs typeface="+mj-cs"/>
            </a:endParaRPr>
          </a:p>
          <a:p>
            <a:pPr marL="342900" indent="-342900" algn="l">
              <a:lnSpc>
                <a:spcPct val="150000"/>
              </a:lnSpc>
              <a:buFont typeface="Wingdings" pitchFamily="2" charset="2"/>
              <a:buChar char="Ø"/>
            </a:pPr>
            <a:r>
              <a:rPr lang="en-US" sz="2000" dirty="0">
                <a:solidFill>
                  <a:schemeClr val="tx1">
                    <a:lumMod val="95000"/>
                    <a:lumOff val="5000"/>
                  </a:schemeClr>
                </a:solidFill>
                <a:cs typeface="+mj-cs"/>
              </a:rPr>
              <a:t>In teeth with normal width of P.D. ligament, no further bone apposition on the walls of the alveoli can occur. If such an increased tooth mobility does not interfere with the patient chewing function or comfort, no treatment is required. If the mobility disturb the patient so it can be treated by splinting by joining the mobile tooth or teeth together with other teeth in the jaw either by using composite fillings, fixed bridges or removable partial prosthesis.</a:t>
            </a:r>
          </a:p>
          <a:p>
            <a:pPr marL="342900" indent="-342900" algn="l">
              <a:buFont typeface="Wingdings" pitchFamily="2" charset="2"/>
              <a:buChar char="Ø"/>
            </a:pPr>
            <a:endParaRPr lang="en-US" sz="2400" b="1" u="sng" dirty="0">
              <a:solidFill>
                <a:srgbClr val="C00000"/>
              </a:solidFill>
              <a:cs typeface="+mj-cs"/>
            </a:endParaRPr>
          </a:p>
        </p:txBody>
      </p:sp>
      <p:cxnSp>
        <p:nvCxnSpPr>
          <p:cNvPr id="7" name="Straight Connector 6"/>
          <p:cNvCxnSpPr/>
          <p:nvPr/>
        </p:nvCxnSpPr>
        <p:spPr>
          <a:xfrm>
            <a:off x="323528" y="6381328"/>
            <a:ext cx="849694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23528" y="6381328"/>
            <a:ext cx="7128792" cy="369332"/>
          </a:xfrm>
          <a:prstGeom prst="rect">
            <a:avLst/>
          </a:prstGeom>
          <a:noFill/>
        </p:spPr>
        <p:txBody>
          <a:bodyPr wrap="square" rtlCol="0">
            <a:spAutoFit/>
          </a:bodyPr>
          <a:lstStyle/>
          <a:p>
            <a:r>
              <a:rPr lang="en-US" dirty="0"/>
              <a:t>University of </a:t>
            </a:r>
            <a:r>
              <a:rPr lang="en-US" dirty="0" err="1"/>
              <a:t>Basrah</a:t>
            </a:r>
            <a:r>
              <a:rPr lang="en-US" dirty="0"/>
              <a:t>-College of Dentistry-Department of Periodontology</a:t>
            </a:r>
          </a:p>
        </p:txBody>
      </p:sp>
      <p:sp>
        <p:nvSpPr>
          <p:cNvPr id="8" name="Slide Number Placeholder 7"/>
          <p:cNvSpPr>
            <a:spLocks noGrp="1"/>
          </p:cNvSpPr>
          <p:nvPr>
            <p:ph type="sldNum" sz="quarter" idx="12"/>
          </p:nvPr>
        </p:nvSpPr>
        <p:spPr/>
        <p:txBody>
          <a:bodyPr/>
          <a:lstStyle/>
          <a:p>
            <a:fld id="{7BBA4736-E10D-473C-9597-B6333DD8C8AC}" type="slidenum">
              <a:rPr lang="en-US" smtClean="0"/>
              <a:t>13</a:t>
            </a:fld>
            <a:endParaRPr lang="en-US"/>
          </a:p>
        </p:txBody>
      </p:sp>
    </p:spTree>
    <p:extLst>
      <p:ext uri="{BB962C8B-B14F-4D97-AF65-F5344CB8AC3E}">
        <p14:creationId xmlns:p14="http://schemas.microsoft.com/office/powerpoint/2010/main" val="285607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116632"/>
            <a:ext cx="7772400" cy="612230"/>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b="1" dirty="0">
                <a:latin typeface="Bodoni MT Black" panose="02070A03080606020203" pitchFamily="18" charset="0"/>
              </a:rPr>
            </a:br>
            <a:r>
              <a:rPr lang="en-US" b="1" dirty="0">
                <a:latin typeface="Bodoni MT Black" panose="02070A03080606020203" pitchFamily="18" charset="0"/>
              </a:rPr>
              <a:t>Mobility</a:t>
            </a:r>
            <a:br>
              <a:rPr lang="en-US" b="1" dirty="0">
                <a:latin typeface="Bodoni MT Black" panose="02070A03080606020203" pitchFamily="18" charset="0"/>
              </a:rPr>
            </a:br>
            <a:endParaRPr lang="en-US" b="1" dirty="0">
              <a:latin typeface="Bodoni MT Black" panose="02070A03080606020203" pitchFamily="18" charset="0"/>
            </a:endParaRPr>
          </a:p>
        </p:txBody>
      </p:sp>
      <p:sp>
        <p:nvSpPr>
          <p:cNvPr id="3" name="Subtitle 2"/>
          <p:cNvSpPr>
            <a:spLocks noGrp="1"/>
          </p:cNvSpPr>
          <p:nvPr>
            <p:ph type="subTitle" idx="1"/>
          </p:nvPr>
        </p:nvSpPr>
        <p:spPr>
          <a:xfrm>
            <a:off x="251520" y="908720"/>
            <a:ext cx="8496944" cy="4890368"/>
          </a:xfrm>
        </p:spPr>
        <p:txBody>
          <a:bodyPr>
            <a:normAutofit/>
          </a:bodyPr>
          <a:lstStyle/>
          <a:p>
            <a:pPr marL="342900" indent="-342900" algn="l">
              <a:buFont typeface="Wingdings" pitchFamily="2" charset="2"/>
              <a:buChar char="Ø"/>
            </a:pPr>
            <a:r>
              <a:rPr lang="en-US" sz="2400" b="1" dirty="0">
                <a:solidFill>
                  <a:schemeClr val="tx1">
                    <a:lumMod val="95000"/>
                    <a:lumOff val="5000"/>
                  </a:schemeClr>
                </a:solidFill>
                <a:cs typeface="+mj-cs"/>
              </a:rPr>
              <a:t>Situation IV: (progressive (increasing) mobility of a tooth (teeth) as a result of gradually increasing width of </a:t>
            </a:r>
            <a:r>
              <a:rPr lang="en-US" sz="2400" b="1" dirty="0" err="1">
                <a:solidFill>
                  <a:schemeClr val="tx1">
                    <a:lumMod val="95000"/>
                    <a:lumOff val="5000"/>
                  </a:schemeClr>
                </a:solidFill>
                <a:cs typeface="+mj-cs"/>
              </a:rPr>
              <a:t>P.D.ligament</a:t>
            </a:r>
            <a:r>
              <a:rPr lang="en-US" sz="2400" b="1" dirty="0">
                <a:solidFill>
                  <a:schemeClr val="tx1">
                    <a:lumMod val="95000"/>
                    <a:lumOff val="5000"/>
                  </a:schemeClr>
                </a:solidFill>
                <a:cs typeface="+mj-cs"/>
              </a:rPr>
              <a:t> in teeth with reduced height of alveolar bone).</a:t>
            </a:r>
          </a:p>
          <a:p>
            <a:pPr marL="342900" indent="-342900" algn="l">
              <a:buFont typeface="Wingdings" pitchFamily="2" charset="2"/>
              <a:buChar char="Ø"/>
            </a:pPr>
            <a:endParaRPr lang="en-US" sz="2400" b="1" dirty="0">
              <a:solidFill>
                <a:schemeClr val="tx1">
                  <a:lumMod val="95000"/>
                  <a:lumOff val="5000"/>
                </a:schemeClr>
              </a:solidFill>
              <a:cs typeface="+mj-cs"/>
            </a:endParaRPr>
          </a:p>
          <a:p>
            <a:pPr marL="342900" indent="-342900" algn="l">
              <a:buFont typeface="Wingdings" pitchFamily="2" charset="2"/>
              <a:buChar char="Ø"/>
            </a:pPr>
            <a:r>
              <a:rPr lang="en-US" sz="2000" dirty="0">
                <a:solidFill>
                  <a:schemeClr val="tx1">
                    <a:lumMod val="95000"/>
                    <a:lumOff val="5000"/>
                  </a:schemeClr>
                </a:solidFill>
                <a:cs typeface="+mj-cs"/>
              </a:rPr>
              <a:t>This case seen in advanced periodontal disease, the tissue destruction may have reached a level where extraction of one or several teeth can not be avoided. Teeth that remaining in such dentition are still available for periodontal treatment may after therapy exhibit a progressively increasing mobility when force applied during function which may mechanically disrupt the remaining P.D. ligament components&amp; cause extraction of the teeth.</a:t>
            </a:r>
          </a:p>
          <a:p>
            <a:pPr marL="342900" indent="-342900" algn="l">
              <a:buFont typeface="Wingdings" pitchFamily="2" charset="2"/>
              <a:buChar char="Ø"/>
            </a:pPr>
            <a:r>
              <a:rPr lang="en-US" sz="2000" dirty="0">
                <a:solidFill>
                  <a:schemeClr val="tx1">
                    <a:lumMod val="95000"/>
                    <a:lumOff val="5000"/>
                  </a:schemeClr>
                </a:solidFill>
                <a:cs typeface="+mj-cs"/>
              </a:rPr>
              <a:t>Treatment is only by fixed splint to stabilize the hyper mobile teeth &amp; to replace missing teeth.</a:t>
            </a:r>
          </a:p>
          <a:p>
            <a:pPr marL="342900" indent="-342900" algn="l">
              <a:buFont typeface="Wingdings" pitchFamily="2" charset="2"/>
              <a:buChar char="Ø"/>
            </a:pPr>
            <a:endParaRPr lang="en-US" sz="2400" b="1" u="sng" dirty="0">
              <a:solidFill>
                <a:srgbClr val="C00000"/>
              </a:solidFill>
              <a:cs typeface="+mj-cs"/>
            </a:endParaRPr>
          </a:p>
        </p:txBody>
      </p:sp>
      <p:cxnSp>
        <p:nvCxnSpPr>
          <p:cNvPr id="7" name="Straight Connector 6"/>
          <p:cNvCxnSpPr/>
          <p:nvPr/>
        </p:nvCxnSpPr>
        <p:spPr>
          <a:xfrm>
            <a:off x="323528" y="6381328"/>
            <a:ext cx="849694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23528" y="6381328"/>
            <a:ext cx="7128792" cy="369332"/>
          </a:xfrm>
          <a:prstGeom prst="rect">
            <a:avLst/>
          </a:prstGeom>
          <a:noFill/>
        </p:spPr>
        <p:txBody>
          <a:bodyPr wrap="square" rtlCol="0">
            <a:spAutoFit/>
          </a:bodyPr>
          <a:lstStyle/>
          <a:p>
            <a:r>
              <a:rPr lang="en-US" dirty="0"/>
              <a:t>University of </a:t>
            </a:r>
            <a:r>
              <a:rPr lang="en-US" dirty="0" err="1"/>
              <a:t>Basrah</a:t>
            </a:r>
            <a:r>
              <a:rPr lang="en-US" dirty="0"/>
              <a:t>-College of Dentistry-Department of Periodontology</a:t>
            </a:r>
          </a:p>
        </p:txBody>
      </p:sp>
      <p:sp>
        <p:nvSpPr>
          <p:cNvPr id="8" name="Slide Number Placeholder 7"/>
          <p:cNvSpPr>
            <a:spLocks noGrp="1"/>
          </p:cNvSpPr>
          <p:nvPr>
            <p:ph type="sldNum" sz="quarter" idx="12"/>
          </p:nvPr>
        </p:nvSpPr>
        <p:spPr/>
        <p:txBody>
          <a:bodyPr/>
          <a:lstStyle/>
          <a:p>
            <a:fld id="{7BBA4736-E10D-473C-9597-B6333DD8C8AC}" type="slidenum">
              <a:rPr lang="en-US" smtClean="0"/>
              <a:t>14</a:t>
            </a:fld>
            <a:endParaRPr lang="en-US"/>
          </a:p>
        </p:txBody>
      </p:sp>
    </p:spTree>
    <p:extLst>
      <p:ext uri="{BB962C8B-B14F-4D97-AF65-F5344CB8AC3E}">
        <p14:creationId xmlns:p14="http://schemas.microsoft.com/office/powerpoint/2010/main" val="370085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BBA4736-E10D-473C-9597-B6333DD8C8AC}" type="slidenum">
              <a:rPr lang="en-US" smtClean="0"/>
              <a:t>15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180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116632"/>
            <a:ext cx="7772400" cy="612230"/>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b="1" dirty="0">
                <a:latin typeface="Bodoni MT Black" panose="02070A03080606020203" pitchFamily="18" charset="0"/>
              </a:rPr>
            </a:br>
            <a:r>
              <a:rPr lang="en-US" b="1" dirty="0">
                <a:latin typeface="Bodoni MT Black" panose="02070A03080606020203" pitchFamily="18" charset="0"/>
              </a:rPr>
              <a:t>Mobility</a:t>
            </a:r>
            <a:br>
              <a:rPr lang="en-US" b="1" dirty="0">
                <a:latin typeface="Bodoni MT Black" panose="02070A03080606020203" pitchFamily="18" charset="0"/>
              </a:rPr>
            </a:br>
            <a:endParaRPr lang="en-US" b="1" dirty="0">
              <a:latin typeface="Bodoni MT Black" panose="02070A03080606020203" pitchFamily="18" charset="0"/>
            </a:endParaRPr>
          </a:p>
        </p:txBody>
      </p:sp>
      <p:sp>
        <p:nvSpPr>
          <p:cNvPr id="3" name="Subtitle 2"/>
          <p:cNvSpPr>
            <a:spLocks noGrp="1"/>
          </p:cNvSpPr>
          <p:nvPr>
            <p:ph type="subTitle" idx="1"/>
          </p:nvPr>
        </p:nvSpPr>
        <p:spPr>
          <a:xfrm>
            <a:off x="221011" y="1069008"/>
            <a:ext cx="8527453" cy="4730080"/>
          </a:xfrm>
        </p:spPr>
        <p:txBody>
          <a:bodyPr>
            <a:normAutofit/>
          </a:bodyPr>
          <a:lstStyle/>
          <a:p>
            <a:pPr marL="342900" indent="-342900" algn="l">
              <a:buFont typeface="Wingdings" pitchFamily="2" charset="2"/>
              <a:buChar char="Ø"/>
            </a:pPr>
            <a:r>
              <a:rPr lang="en-US" sz="2400" dirty="0">
                <a:solidFill>
                  <a:schemeClr val="tx1"/>
                </a:solidFill>
                <a:cs typeface="+mj-cs"/>
              </a:rPr>
              <a:t>Mobility is the loosening of a tooth in its socket.</a:t>
            </a:r>
          </a:p>
          <a:p>
            <a:pPr marL="342900" indent="-342900" algn="l">
              <a:buFont typeface="Wingdings" pitchFamily="2" charset="2"/>
              <a:buChar char="Ø"/>
            </a:pPr>
            <a:r>
              <a:rPr lang="en-US" sz="2400" dirty="0">
                <a:solidFill>
                  <a:schemeClr val="tx1"/>
                </a:solidFill>
                <a:cs typeface="+mj-cs"/>
              </a:rPr>
              <a:t>It is of two types :</a:t>
            </a:r>
            <a:r>
              <a:rPr lang="en-US" sz="2400" u="sng" dirty="0">
                <a:solidFill>
                  <a:srgbClr val="FF0000"/>
                </a:solidFill>
                <a:cs typeface="+mj-cs"/>
              </a:rPr>
              <a:t>Physiologic &amp; pathologic mobility</a:t>
            </a:r>
          </a:p>
          <a:p>
            <a:pPr marL="342900" indent="-342900" algn="l">
              <a:buFont typeface="Wingdings" pitchFamily="2" charset="2"/>
              <a:buChar char="Ø"/>
            </a:pPr>
            <a:endParaRPr lang="en-US" sz="2400" dirty="0">
              <a:solidFill>
                <a:schemeClr val="tx1"/>
              </a:solidFill>
              <a:cs typeface="+mj-cs"/>
            </a:endParaRPr>
          </a:p>
          <a:p>
            <a:pPr marL="342900" indent="-342900" algn="l">
              <a:buFont typeface="Wingdings" pitchFamily="2" charset="2"/>
              <a:buChar char="Ø"/>
            </a:pPr>
            <a:r>
              <a:rPr lang="en-US" sz="2000" dirty="0">
                <a:solidFill>
                  <a:srgbClr val="FF0000"/>
                </a:solidFill>
                <a:cs typeface="+mj-cs"/>
              </a:rPr>
              <a:t>Physiological Mobility  </a:t>
            </a:r>
            <a:r>
              <a:rPr lang="en-US" sz="2000" dirty="0">
                <a:solidFill>
                  <a:schemeClr val="tx1"/>
                </a:solidFill>
                <a:cs typeface="+mj-cs"/>
              </a:rPr>
              <a:t>refers to a large force exerted on the crown of a tooth surrounded by </a:t>
            </a:r>
            <a:r>
              <a:rPr lang="en-US" sz="2000" u="sng" dirty="0">
                <a:solidFill>
                  <a:schemeClr val="tx1"/>
                </a:solidFill>
                <a:cs typeface="+mj-cs"/>
              </a:rPr>
              <a:t>a healthy &amp; intact periodontium&amp;</a:t>
            </a:r>
            <a:r>
              <a:rPr lang="en-US" sz="2000" dirty="0">
                <a:solidFill>
                  <a:schemeClr val="tx1"/>
                </a:solidFill>
                <a:cs typeface="+mj-cs"/>
              </a:rPr>
              <a:t> the tooth will show tipping movement or it will tip within its alveolus until a closer contact has been established between root &amp; marginal or apical bony tissue.</a:t>
            </a:r>
          </a:p>
          <a:p>
            <a:pPr marL="342900" indent="-342900" algn="l">
              <a:buFont typeface="Wingdings" pitchFamily="2" charset="2"/>
              <a:buChar char="Ø"/>
            </a:pPr>
            <a:r>
              <a:rPr lang="en-US" sz="2000" dirty="0">
                <a:solidFill>
                  <a:schemeClr val="tx1"/>
                </a:solidFill>
                <a:cs typeface="+mj-cs"/>
              </a:rPr>
              <a:t>All teeth have a slight degree of physiologic mobility, which varies for different teeth &amp; at different times of the day. It is greatest on arising in the morning &amp; progressively decreases. </a:t>
            </a:r>
          </a:p>
          <a:p>
            <a:pPr marL="342900" indent="-342900" algn="l">
              <a:buFont typeface="Wingdings" pitchFamily="2" charset="2"/>
              <a:buChar char="Ø"/>
            </a:pPr>
            <a:endParaRPr lang="en-US" sz="2800" b="1" dirty="0">
              <a:solidFill>
                <a:schemeClr val="tx1"/>
              </a:solidFill>
              <a:latin typeface="Bodoni MT Black" panose="02070A03080606020203" pitchFamily="18" charset="0"/>
            </a:endParaRPr>
          </a:p>
        </p:txBody>
      </p:sp>
      <p:cxnSp>
        <p:nvCxnSpPr>
          <p:cNvPr id="7" name="Straight Connector 6"/>
          <p:cNvCxnSpPr/>
          <p:nvPr/>
        </p:nvCxnSpPr>
        <p:spPr>
          <a:xfrm>
            <a:off x="323528" y="6381328"/>
            <a:ext cx="849694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23528" y="6381328"/>
            <a:ext cx="7128792" cy="369332"/>
          </a:xfrm>
          <a:prstGeom prst="rect">
            <a:avLst/>
          </a:prstGeom>
          <a:noFill/>
        </p:spPr>
        <p:txBody>
          <a:bodyPr wrap="square" rtlCol="0">
            <a:spAutoFit/>
          </a:bodyPr>
          <a:lstStyle/>
          <a:p>
            <a:r>
              <a:rPr lang="en-US" dirty="0"/>
              <a:t>University of </a:t>
            </a:r>
            <a:r>
              <a:rPr lang="en-US" dirty="0" err="1"/>
              <a:t>Basrah</a:t>
            </a:r>
            <a:r>
              <a:rPr lang="en-US" dirty="0"/>
              <a:t>-College of Dentistry-Department of Periodontology</a:t>
            </a:r>
          </a:p>
        </p:txBody>
      </p:sp>
      <p:sp>
        <p:nvSpPr>
          <p:cNvPr id="8" name="Slide Number Placeholder 7"/>
          <p:cNvSpPr>
            <a:spLocks noGrp="1"/>
          </p:cNvSpPr>
          <p:nvPr>
            <p:ph type="sldNum" sz="quarter" idx="12"/>
          </p:nvPr>
        </p:nvSpPr>
        <p:spPr/>
        <p:txBody>
          <a:bodyPr/>
          <a:lstStyle/>
          <a:p>
            <a:fld id="{7BBA4736-E10D-473C-9597-B6333DD8C8AC}" type="slidenum">
              <a:rPr lang="en-US" smtClean="0"/>
              <a:t>2</a:t>
            </a:fld>
            <a:endParaRPr lang="en-US"/>
          </a:p>
        </p:txBody>
      </p:sp>
    </p:spTree>
    <p:extLst>
      <p:ext uri="{BB962C8B-B14F-4D97-AF65-F5344CB8AC3E}">
        <p14:creationId xmlns:p14="http://schemas.microsoft.com/office/powerpoint/2010/main" val="151080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116632"/>
            <a:ext cx="7772400" cy="612230"/>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b="1" dirty="0">
                <a:latin typeface="Bodoni MT Black" panose="02070A03080606020203" pitchFamily="18" charset="0"/>
              </a:rPr>
            </a:br>
            <a:r>
              <a:rPr lang="en-US" b="1" dirty="0">
                <a:latin typeface="Bodoni MT Black" panose="02070A03080606020203" pitchFamily="18" charset="0"/>
              </a:rPr>
              <a:t>Mobility</a:t>
            </a:r>
            <a:br>
              <a:rPr lang="en-US" b="1" dirty="0">
                <a:latin typeface="Bodoni MT Black" panose="02070A03080606020203" pitchFamily="18" charset="0"/>
              </a:rPr>
            </a:br>
            <a:endParaRPr lang="en-US" b="1" dirty="0">
              <a:latin typeface="Bodoni MT Black" panose="02070A03080606020203" pitchFamily="18" charset="0"/>
            </a:endParaRPr>
          </a:p>
        </p:txBody>
      </p:sp>
      <p:sp>
        <p:nvSpPr>
          <p:cNvPr id="3" name="Subtitle 2"/>
          <p:cNvSpPr>
            <a:spLocks noGrp="1"/>
          </p:cNvSpPr>
          <p:nvPr>
            <p:ph type="subTitle" idx="1"/>
          </p:nvPr>
        </p:nvSpPr>
        <p:spPr>
          <a:xfrm>
            <a:off x="221011" y="1069008"/>
            <a:ext cx="8527453" cy="4730080"/>
          </a:xfrm>
        </p:spPr>
        <p:txBody>
          <a:bodyPr>
            <a:normAutofit/>
          </a:bodyPr>
          <a:lstStyle/>
          <a:p>
            <a:pPr marL="342900" indent="-342900" algn="l">
              <a:lnSpc>
                <a:spcPct val="150000"/>
              </a:lnSpc>
              <a:buFont typeface="Wingdings" pitchFamily="2" charset="2"/>
              <a:buChar char="Ø"/>
            </a:pPr>
            <a:r>
              <a:rPr lang="en-US" sz="2000" dirty="0">
                <a:solidFill>
                  <a:schemeClr val="tx1"/>
                </a:solidFill>
                <a:cs typeface="+mj-cs"/>
              </a:rPr>
              <a:t>During the waking hours, mobility is reduced by chewing &amp; swallowing forces which intrude the teeth in the sockets. Also this mobility is less marked in persons </a:t>
            </a:r>
            <a:r>
              <a:rPr lang="en-US" sz="2000" dirty="0">
                <a:solidFill>
                  <a:srgbClr val="FF0000"/>
                </a:solidFill>
                <a:cs typeface="+mj-cs"/>
              </a:rPr>
              <a:t>with healthy periodontium</a:t>
            </a:r>
            <a:r>
              <a:rPr lang="en-US" sz="2000" dirty="0">
                <a:solidFill>
                  <a:schemeClr val="tx1"/>
                </a:solidFill>
                <a:cs typeface="+mj-cs"/>
              </a:rPr>
              <a:t> than in those with </a:t>
            </a:r>
            <a:r>
              <a:rPr lang="en-US" sz="2000" dirty="0">
                <a:solidFill>
                  <a:srgbClr val="FF0000"/>
                </a:solidFill>
                <a:cs typeface="+mj-cs"/>
              </a:rPr>
              <a:t>occlusal habits as bruxism &amp; clenching</a:t>
            </a:r>
            <a:r>
              <a:rPr lang="en-US" sz="2000" dirty="0">
                <a:solidFill>
                  <a:schemeClr val="tx1"/>
                </a:solidFill>
                <a:cs typeface="+mj-cs"/>
              </a:rPr>
              <a:t>. </a:t>
            </a:r>
          </a:p>
          <a:p>
            <a:pPr marL="457200" indent="-457200" algn="l">
              <a:lnSpc>
                <a:spcPct val="150000"/>
              </a:lnSpc>
              <a:buFont typeface="Wingdings" panose="05000000000000000000" pitchFamily="2" charset="2"/>
              <a:buChar char="Ø"/>
            </a:pPr>
            <a:r>
              <a:rPr lang="en-US" sz="2000" dirty="0">
                <a:solidFill>
                  <a:srgbClr val="FF0000"/>
                </a:solidFill>
                <a:cs typeface="+mj-cs"/>
              </a:rPr>
              <a:t>Pathologic  mobility </a:t>
            </a:r>
            <a:r>
              <a:rPr lang="en-US" sz="2000" dirty="0">
                <a:solidFill>
                  <a:schemeClr val="tx1"/>
                </a:solidFill>
                <a:cs typeface="+mj-cs"/>
              </a:rPr>
              <a:t>is the </a:t>
            </a:r>
            <a:r>
              <a:rPr lang="en-US" sz="2000" u="sng" dirty="0">
                <a:solidFill>
                  <a:schemeClr val="tx1"/>
                </a:solidFill>
                <a:cs typeface="+mj-cs"/>
              </a:rPr>
              <a:t>progressive increasing </a:t>
            </a:r>
            <a:r>
              <a:rPr lang="en-US" sz="2000" dirty="0">
                <a:solidFill>
                  <a:schemeClr val="tx1"/>
                </a:solidFill>
                <a:cs typeface="+mj-cs"/>
              </a:rPr>
              <a:t>tooth mobility, which may occur in conjunction with trauma from occlusion, is characterized by </a:t>
            </a:r>
            <a:r>
              <a:rPr lang="en-US" sz="2000" u="sng" dirty="0">
                <a:solidFill>
                  <a:schemeClr val="tx1"/>
                </a:solidFill>
                <a:cs typeface="+mj-cs"/>
              </a:rPr>
              <a:t>active bone resorption and which indicates the presence of inflammatory alterations within the periodontal ligament tissue </a:t>
            </a:r>
          </a:p>
          <a:p>
            <a:pPr marL="342900" indent="-342900" algn="l">
              <a:buFont typeface="Wingdings" pitchFamily="2" charset="2"/>
              <a:buChar char="Ø"/>
            </a:pPr>
            <a:endParaRPr lang="en-US" sz="2800" b="1" dirty="0">
              <a:solidFill>
                <a:schemeClr val="tx1"/>
              </a:solidFill>
              <a:latin typeface="Bodoni MT Black" panose="02070A03080606020203" pitchFamily="18" charset="0"/>
            </a:endParaRPr>
          </a:p>
        </p:txBody>
      </p:sp>
      <p:cxnSp>
        <p:nvCxnSpPr>
          <p:cNvPr id="7" name="Straight Connector 6"/>
          <p:cNvCxnSpPr/>
          <p:nvPr/>
        </p:nvCxnSpPr>
        <p:spPr>
          <a:xfrm>
            <a:off x="323528" y="6381328"/>
            <a:ext cx="849694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23528" y="6381328"/>
            <a:ext cx="7128792" cy="369332"/>
          </a:xfrm>
          <a:prstGeom prst="rect">
            <a:avLst/>
          </a:prstGeom>
          <a:noFill/>
        </p:spPr>
        <p:txBody>
          <a:bodyPr wrap="square" rtlCol="0">
            <a:spAutoFit/>
          </a:bodyPr>
          <a:lstStyle/>
          <a:p>
            <a:r>
              <a:rPr lang="en-US" dirty="0"/>
              <a:t>University of </a:t>
            </a:r>
            <a:r>
              <a:rPr lang="en-US" dirty="0" err="1"/>
              <a:t>Basrah</a:t>
            </a:r>
            <a:r>
              <a:rPr lang="en-US" dirty="0"/>
              <a:t>-College of Dentistry-Department of Periodontology</a:t>
            </a:r>
          </a:p>
        </p:txBody>
      </p:sp>
      <p:sp>
        <p:nvSpPr>
          <p:cNvPr id="8" name="Slide Number Placeholder 7"/>
          <p:cNvSpPr>
            <a:spLocks noGrp="1"/>
          </p:cNvSpPr>
          <p:nvPr>
            <p:ph type="sldNum" sz="quarter" idx="12"/>
          </p:nvPr>
        </p:nvSpPr>
        <p:spPr/>
        <p:txBody>
          <a:bodyPr/>
          <a:lstStyle/>
          <a:p>
            <a:fld id="{7BBA4736-E10D-473C-9597-B6333DD8C8AC}" type="slidenum">
              <a:rPr lang="en-US" smtClean="0"/>
              <a:t>3</a:t>
            </a:fld>
            <a:endParaRPr lang="en-US"/>
          </a:p>
        </p:txBody>
      </p:sp>
    </p:spTree>
    <p:extLst>
      <p:ext uri="{BB962C8B-B14F-4D97-AF65-F5344CB8AC3E}">
        <p14:creationId xmlns:p14="http://schemas.microsoft.com/office/powerpoint/2010/main" val="46147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116632"/>
            <a:ext cx="7772400" cy="612230"/>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b="1" dirty="0">
                <a:latin typeface="Bodoni MT Black" panose="02070A03080606020203" pitchFamily="18" charset="0"/>
              </a:rPr>
            </a:br>
            <a:r>
              <a:rPr lang="en-US" b="1" dirty="0">
                <a:latin typeface="Bodoni MT Black" panose="02070A03080606020203" pitchFamily="18" charset="0"/>
              </a:rPr>
              <a:t>Mobility</a:t>
            </a:r>
            <a:br>
              <a:rPr lang="en-US" b="1" dirty="0">
                <a:latin typeface="Bodoni MT Black" panose="02070A03080606020203" pitchFamily="18" charset="0"/>
              </a:rPr>
            </a:br>
            <a:endParaRPr lang="en-US" b="1" dirty="0">
              <a:latin typeface="Bodoni MT Black" panose="02070A03080606020203" pitchFamily="18" charset="0"/>
            </a:endParaRPr>
          </a:p>
        </p:txBody>
      </p:sp>
      <p:sp>
        <p:nvSpPr>
          <p:cNvPr id="3" name="Subtitle 2"/>
          <p:cNvSpPr>
            <a:spLocks noGrp="1"/>
          </p:cNvSpPr>
          <p:nvPr>
            <p:ph type="subTitle" idx="1"/>
          </p:nvPr>
        </p:nvSpPr>
        <p:spPr>
          <a:xfrm>
            <a:off x="251520" y="836712"/>
            <a:ext cx="8496944" cy="4962376"/>
          </a:xfrm>
        </p:spPr>
        <p:txBody>
          <a:bodyPr>
            <a:normAutofit/>
          </a:bodyPr>
          <a:lstStyle/>
          <a:p>
            <a:pPr marL="342900" indent="-342900" algn="l">
              <a:buFont typeface="Wingdings" pitchFamily="2" charset="2"/>
              <a:buChar char="Ø"/>
            </a:pPr>
            <a:r>
              <a:rPr lang="en-US" sz="2600" b="1" u="sng" dirty="0">
                <a:solidFill>
                  <a:srgbClr val="C00000"/>
                </a:solidFill>
                <a:cs typeface="+mj-cs"/>
              </a:rPr>
              <a:t> Initial &amp; secondary tooth mobility:</a:t>
            </a:r>
          </a:p>
          <a:p>
            <a:pPr algn="l"/>
            <a:endParaRPr lang="en-US" sz="2600" b="1" u="sng" dirty="0">
              <a:solidFill>
                <a:srgbClr val="C00000"/>
              </a:solidFill>
              <a:cs typeface="+mj-cs"/>
            </a:endParaRPr>
          </a:p>
          <a:p>
            <a:pPr marL="342900" indent="-342900" algn="l">
              <a:lnSpc>
                <a:spcPct val="150000"/>
              </a:lnSpc>
              <a:buFont typeface="Wingdings" pitchFamily="2" charset="2"/>
              <a:buChar char="Ø"/>
            </a:pPr>
            <a:r>
              <a:rPr lang="en-US" sz="2600" dirty="0">
                <a:solidFill>
                  <a:schemeClr val="tx1"/>
                </a:solidFill>
                <a:cs typeface="+mj-cs"/>
              </a:rPr>
              <a:t>  </a:t>
            </a:r>
            <a:r>
              <a:rPr lang="en-US" sz="2000" dirty="0">
                <a:solidFill>
                  <a:schemeClr val="tx1"/>
                </a:solidFill>
                <a:cs typeface="+mj-cs"/>
              </a:rPr>
              <a:t>The mechanism of T.M. was studied in detail by </a:t>
            </a:r>
            <a:r>
              <a:rPr lang="en-US" sz="2000" dirty="0" err="1">
                <a:solidFill>
                  <a:schemeClr val="tx1"/>
                </a:solidFill>
                <a:cs typeface="+mj-cs"/>
              </a:rPr>
              <a:t>Muhlemann</a:t>
            </a:r>
            <a:r>
              <a:rPr lang="en-US" sz="2000" dirty="0">
                <a:solidFill>
                  <a:schemeClr val="tx1"/>
                </a:solidFill>
                <a:cs typeface="+mj-cs"/>
              </a:rPr>
              <a:t> (1954, 1960) who described a standardized method for measuring even minor tooth displacement. </a:t>
            </a:r>
            <a:r>
              <a:rPr lang="en-US" sz="2000" u="sng" dirty="0">
                <a:solidFill>
                  <a:schemeClr val="tx1"/>
                </a:solidFill>
                <a:cs typeface="+mj-cs"/>
              </a:rPr>
              <a:t>By means of </a:t>
            </a:r>
            <a:r>
              <a:rPr lang="en-US" sz="2000" u="sng" dirty="0" err="1">
                <a:solidFill>
                  <a:schemeClr val="tx1"/>
                </a:solidFill>
                <a:cs typeface="+mj-cs"/>
              </a:rPr>
              <a:t>periodontometer</a:t>
            </a:r>
            <a:r>
              <a:rPr lang="en-US" sz="2000" u="sng" dirty="0">
                <a:solidFill>
                  <a:schemeClr val="tx1"/>
                </a:solidFill>
                <a:cs typeface="+mj-cs"/>
              </a:rPr>
              <a:t> </a:t>
            </a:r>
            <a:r>
              <a:rPr lang="en-US" sz="2000" dirty="0">
                <a:solidFill>
                  <a:schemeClr val="tx1"/>
                </a:solidFill>
                <a:cs typeface="+mj-cs"/>
              </a:rPr>
              <a:t>, </a:t>
            </a:r>
            <a:r>
              <a:rPr lang="en-US" sz="2000" u="sng" dirty="0">
                <a:solidFill>
                  <a:srgbClr val="C00000"/>
                </a:solidFill>
                <a:cs typeface="+mj-cs"/>
              </a:rPr>
              <a:t>a small force (100 pounds) </a:t>
            </a:r>
            <a:r>
              <a:rPr lang="en-US" sz="2000" dirty="0">
                <a:solidFill>
                  <a:schemeClr val="tx1"/>
                </a:solidFill>
                <a:cs typeface="+mj-cs"/>
              </a:rPr>
              <a:t>is applied to the crown of a tooth, the crown start to tip in the direction of the force &amp; the crown is moved only </a:t>
            </a:r>
            <a:r>
              <a:rPr lang="en-US" sz="2000" u="sng" dirty="0">
                <a:solidFill>
                  <a:srgbClr val="C00000"/>
                </a:solidFill>
                <a:cs typeface="+mj-cs"/>
              </a:rPr>
              <a:t>0.05-0.1 mm</a:t>
            </a:r>
            <a:r>
              <a:rPr lang="en-US" sz="2000" dirty="0">
                <a:solidFill>
                  <a:schemeClr val="tx1"/>
                </a:solidFill>
                <a:cs typeface="+mj-cs"/>
              </a:rPr>
              <a:t>. This movement of the tooth is called </a:t>
            </a:r>
            <a:r>
              <a:rPr lang="en-US" sz="2000" u="sng" dirty="0">
                <a:solidFill>
                  <a:srgbClr val="C00000"/>
                </a:solidFill>
                <a:cs typeface="+mj-cs"/>
              </a:rPr>
              <a:t>initial tooth mobility (I.T.M.) </a:t>
            </a:r>
            <a:r>
              <a:rPr lang="en-US" sz="2000" dirty="0">
                <a:solidFill>
                  <a:schemeClr val="tx1"/>
                </a:solidFill>
                <a:cs typeface="+mj-cs"/>
              </a:rPr>
              <a:t>In this movement there is pressure &amp; tension zone. In the pressure zone there is 10% reduction in the width of periodontal ligament &amp; in the tension zone there is a corresponding increase. </a:t>
            </a:r>
            <a:endParaRPr lang="en-US" sz="2400" dirty="0">
              <a:solidFill>
                <a:schemeClr val="tx1"/>
              </a:solidFill>
              <a:cs typeface="+mj-cs"/>
            </a:endParaRPr>
          </a:p>
          <a:p>
            <a:pPr marL="342900" indent="-342900" algn="l">
              <a:buFont typeface="Wingdings" pitchFamily="2" charset="2"/>
              <a:buChar char="Ø"/>
            </a:pPr>
            <a:endParaRPr lang="en-US" sz="2800" b="1" dirty="0">
              <a:solidFill>
                <a:schemeClr val="tx1"/>
              </a:solidFill>
              <a:latin typeface="Bodoni MT Black" panose="02070A03080606020203" pitchFamily="18" charset="0"/>
            </a:endParaRPr>
          </a:p>
        </p:txBody>
      </p:sp>
      <p:cxnSp>
        <p:nvCxnSpPr>
          <p:cNvPr id="7" name="Straight Connector 6"/>
          <p:cNvCxnSpPr/>
          <p:nvPr/>
        </p:nvCxnSpPr>
        <p:spPr>
          <a:xfrm>
            <a:off x="323528" y="6381328"/>
            <a:ext cx="849694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23528" y="6381328"/>
            <a:ext cx="7128792" cy="369332"/>
          </a:xfrm>
          <a:prstGeom prst="rect">
            <a:avLst/>
          </a:prstGeom>
          <a:noFill/>
        </p:spPr>
        <p:txBody>
          <a:bodyPr wrap="square" rtlCol="0">
            <a:spAutoFit/>
          </a:bodyPr>
          <a:lstStyle/>
          <a:p>
            <a:r>
              <a:rPr lang="en-US" dirty="0"/>
              <a:t>University of </a:t>
            </a:r>
            <a:r>
              <a:rPr lang="en-US" dirty="0" err="1"/>
              <a:t>Basrah</a:t>
            </a:r>
            <a:r>
              <a:rPr lang="en-US" dirty="0"/>
              <a:t>-College of Dentistry-Department of Periodontology</a:t>
            </a:r>
          </a:p>
        </p:txBody>
      </p:sp>
      <p:sp>
        <p:nvSpPr>
          <p:cNvPr id="8" name="Slide Number Placeholder 7"/>
          <p:cNvSpPr>
            <a:spLocks noGrp="1"/>
          </p:cNvSpPr>
          <p:nvPr>
            <p:ph type="sldNum" sz="quarter" idx="12"/>
          </p:nvPr>
        </p:nvSpPr>
        <p:spPr/>
        <p:txBody>
          <a:bodyPr/>
          <a:lstStyle/>
          <a:p>
            <a:fld id="{7BBA4736-E10D-473C-9597-B6333DD8C8AC}" type="slidenum">
              <a:rPr lang="en-US" smtClean="0"/>
              <a:t>4</a:t>
            </a:fld>
            <a:endParaRPr lang="en-US"/>
          </a:p>
        </p:txBody>
      </p:sp>
    </p:spTree>
    <p:extLst>
      <p:ext uri="{BB962C8B-B14F-4D97-AF65-F5344CB8AC3E}">
        <p14:creationId xmlns:p14="http://schemas.microsoft.com/office/powerpoint/2010/main" val="59810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116632"/>
            <a:ext cx="7772400" cy="612230"/>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b="1" dirty="0">
                <a:latin typeface="Bodoni MT Black" panose="02070A03080606020203" pitchFamily="18" charset="0"/>
              </a:rPr>
            </a:br>
            <a:r>
              <a:rPr lang="en-US" b="1" dirty="0">
                <a:latin typeface="Bodoni MT Black" panose="02070A03080606020203" pitchFamily="18" charset="0"/>
              </a:rPr>
              <a:t>Mobility</a:t>
            </a:r>
            <a:br>
              <a:rPr lang="en-US" b="1" dirty="0">
                <a:latin typeface="Bodoni MT Black" panose="02070A03080606020203" pitchFamily="18" charset="0"/>
              </a:rPr>
            </a:br>
            <a:endParaRPr lang="en-US" b="1" dirty="0">
              <a:latin typeface="Bodoni MT Black" panose="02070A03080606020203" pitchFamily="18" charset="0"/>
            </a:endParaRPr>
          </a:p>
        </p:txBody>
      </p:sp>
      <p:sp>
        <p:nvSpPr>
          <p:cNvPr id="3" name="Subtitle 2"/>
          <p:cNvSpPr>
            <a:spLocks noGrp="1"/>
          </p:cNvSpPr>
          <p:nvPr>
            <p:ph type="subTitle" idx="1"/>
          </p:nvPr>
        </p:nvSpPr>
        <p:spPr>
          <a:xfrm>
            <a:off x="251520" y="836712"/>
            <a:ext cx="8496944" cy="4962376"/>
          </a:xfrm>
        </p:spPr>
        <p:txBody>
          <a:bodyPr>
            <a:normAutofit fontScale="92500" lnSpcReduction="10000"/>
          </a:bodyPr>
          <a:lstStyle/>
          <a:p>
            <a:pPr marL="342900" indent="-342900" algn="l">
              <a:buFont typeface="Wingdings" pitchFamily="2" charset="2"/>
              <a:buChar char="Ø"/>
            </a:pPr>
            <a:r>
              <a:rPr lang="en-US" sz="2600" b="1" u="sng" dirty="0">
                <a:solidFill>
                  <a:srgbClr val="C00000"/>
                </a:solidFill>
                <a:cs typeface="+mj-cs"/>
              </a:rPr>
              <a:t> Initial &amp; secondary tooth mobility:</a:t>
            </a:r>
          </a:p>
          <a:p>
            <a:pPr algn="l"/>
            <a:endParaRPr lang="en-US" sz="2600" b="1" u="sng" dirty="0">
              <a:solidFill>
                <a:srgbClr val="C00000"/>
              </a:solidFill>
              <a:cs typeface="+mj-cs"/>
            </a:endParaRPr>
          </a:p>
          <a:p>
            <a:pPr marL="342900" indent="-342900" algn="l">
              <a:lnSpc>
                <a:spcPct val="150000"/>
              </a:lnSpc>
              <a:buFont typeface="Wingdings" pitchFamily="2" charset="2"/>
              <a:buChar char="Ø"/>
            </a:pPr>
            <a:r>
              <a:rPr lang="en-US" sz="2600" dirty="0">
                <a:solidFill>
                  <a:schemeClr val="tx1"/>
                </a:solidFill>
                <a:cs typeface="+mj-cs"/>
              </a:rPr>
              <a:t>  </a:t>
            </a:r>
            <a:r>
              <a:rPr lang="en-US" sz="2000" dirty="0">
                <a:solidFill>
                  <a:schemeClr val="tx1"/>
                </a:solidFill>
                <a:cs typeface="+mj-cs"/>
              </a:rPr>
              <a:t>When </a:t>
            </a:r>
            <a:r>
              <a:rPr lang="en-US" sz="2000" u="sng" dirty="0">
                <a:solidFill>
                  <a:srgbClr val="C00000"/>
                </a:solidFill>
                <a:cs typeface="+mj-cs"/>
              </a:rPr>
              <a:t>large force (500 pounds) </a:t>
            </a:r>
            <a:r>
              <a:rPr lang="en-US" sz="2000" dirty="0">
                <a:solidFill>
                  <a:schemeClr val="tx1"/>
                </a:solidFill>
                <a:cs typeface="+mj-cs"/>
              </a:rPr>
              <a:t>is applied to the crown,</a:t>
            </a:r>
          </a:p>
          <a:p>
            <a:pPr algn="l">
              <a:lnSpc>
                <a:spcPct val="150000"/>
              </a:lnSpc>
            </a:pPr>
            <a:r>
              <a:rPr lang="en-US" sz="2000" dirty="0">
                <a:solidFill>
                  <a:schemeClr val="tx1"/>
                </a:solidFill>
                <a:cs typeface="+mj-cs"/>
              </a:rPr>
              <a:t>the fiber bundles on the tension side can not offer sufficient resistance to further root displacement. The additional displacement of the crown is called </a:t>
            </a:r>
            <a:r>
              <a:rPr lang="en-US" sz="2000" u="sng" dirty="0">
                <a:solidFill>
                  <a:srgbClr val="C00000"/>
                </a:solidFill>
                <a:cs typeface="+mj-cs"/>
              </a:rPr>
              <a:t>secondary tooth mobility (S.T.M.)</a:t>
            </a:r>
            <a:r>
              <a:rPr lang="en-US" sz="2000" dirty="0">
                <a:solidFill>
                  <a:schemeClr val="tx1"/>
                </a:solidFill>
                <a:cs typeface="+mj-cs"/>
              </a:rPr>
              <a:t> which is allowed by distortion &amp; compression of the periodontium in the pressure side.</a:t>
            </a:r>
          </a:p>
          <a:p>
            <a:pPr marL="342900" indent="-342900" algn="l">
              <a:lnSpc>
                <a:spcPct val="150000"/>
              </a:lnSpc>
              <a:buFont typeface="Wingdings" panose="05000000000000000000" pitchFamily="2" charset="2"/>
              <a:buChar char="§"/>
            </a:pPr>
            <a:r>
              <a:rPr lang="en-US" sz="2000" dirty="0">
                <a:solidFill>
                  <a:schemeClr val="tx1"/>
                </a:solidFill>
                <a:cs typeface="+mj-cs"/>
              </a:rPr>
              <a:t>Incisors 0.1-0.12 mm</a:t>
            </a:r>
          </a:p>
          <a:p>
            <a:pPr marL="342900" indent="-342900" algn="l">
              <a:lnSpc>
                <a:spcPct val="150000"/>
              </a:lnSpc>
              <a:buFont typeface="Wingdings" panose="05000000000000000000" pitchFamily="2" charset="2"/>
              <a:buChar char="§"/>
            </a:pPr>
            <a:r>
              <a:rPr lang="en-US" sz="2000" dirty="0">
                <a:solidFill>
                  <a:schemeClr val="tx1"/>
                </a:solidFill>
                <a:cs typeface="+mj-cs"/>
              </a:rPr>
              <a:t>Canines 0.05-0.09 mm</a:t>
            </a:r>
          </a:p>
          <a:p>
            <a:pPr marL="342900" indent="-342900" algn="l">
              <a:lnSpc>
                <a:spcPct val="150000"/>
              </a:lnSpc>
              <a:buFont typeface="Wingdings" panose="05000000000000000000" pitchFamily="2" charset="2"/>
              <a:buChar char="§"/>
            </a:pPr>
            <a:r>
              <a:rPr lang="en-US" sz="2000" dirty="0">
                <a:solidFill>
                  <a:schemeClr val="tx1"/>
                </a:solidFill>
                <a:cs typeface="+mj-cs"/>
              </a:rPr>
              <a:t>Premolars 0.08-0.1 mm</a:t>
            </a:r>
          </a:p>
          <a:p>
            <a:pPr marL="342900" indent="-342900" algn="l">
              <a:lnSpc>
                <a:spcPct val="150000"/>
              </a:lnSpc>
              <a:buFont typeface="Wingdings" panose="05000000000000000000" pitchFamily="2" charset="2"/>
              <a:buChar char="§"/>
            </a:pPr>
            <a:r>
              <a:rPr lang="en-US" sz="2000" dirty="0">
                <a:solidFill>
                  <a:schemeClr val="tx1"/>
                </a:solidFill>
                <a:cs typeface="+mj-cs"/>
              </a:rPr>
              <a:t>Molars 0.04-0.08 mm</a:t>
            </a:r>
          </a:p>
          <a:p>
            <a:pPr algn="l">
              <a:lnSpc>
                <a:spcPct val="150000"/>
              </a:lnSpc>
            </a:pPr>
            <a:endParaRPr lang="en-US" sz="2400" dirty="0">
              <a:solidFill>
                <a:schemeClr val="tx1"/>
              </a:solidFill>
              <a:cs typeface="+mj-cs"/>
            </a:endParaRPr>
          </a:p>
          <a:p>
            <a:pPr marL="342900" indent="-342900" algn="l">
              <a:buFont typeface="Wingdings" pitchFamily="2" charset="2"/>
              <a:buChar char="Ø"/>
            </a:pPr>
            <a:endParaRPr lang="en-US" sz="2800" b="1" dirty="0">
              <a:solidFill>
                <a:schemeClr val="tx1"/>
              </a:solidFill>
              <a:latin typeface="Bodoni MT Black" panose="02070A03080606020203" pitchFamily="18" charset="0"/>
            </a:endParaRPr>
          </a:p>
        </p:txBody>
      </p:sp>
      <p:cxnSp>
        <p:nvCxnSpPr>
          <p:cNvPr id="7" name="Straight Connector 6"/>
          <p:cNvCxnSpPr/>
          <p:nvPr/>
        </p:nvCxnSpPr>
        <p:spPr>
          <a:xfrm>
            <a:off x="323528" y="6381328"/>
            <a:ext cx="849694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23528" y="6381328"/>
            <a:ext cx="7128792" cy="369332"/>
          </a:xfrm>
          <a:prstGeom prst="rect">
            <a:avLst/>
          </a:prstGeom>
          <a:noFill/>
        </p:spPr>
        <p:txBody>
          <a:bodyPr wrap="square" rtlCol="0">
            <a:spAutoFit/>
          </a:bodyPr>
          <a:lstStyle/>
          <a:p>
            <a:r>
              <a:rPr lang="en-US" dirty="0"/>
              <a:t>University of </a:t>
            </a:r>
            <a:r>
              <a:rPr lang="en-US" dirty="0" err="1"/>
              <a:t>Basrah</a:t>
            </a:r>
            <a:r>
              <a:rPr lang="en-US" dirty="0"/>
              <a:t>-College of Dentistry-Department of Periodontology</a:t>
            </a:r>
          </a:p>
        </p:txBody>
      </p:sp>
      <p:sp>
        <p:nvSpPr>
          <p:cNvPr id="8" name="Slide Number Placeholder 7"/>
          <p:cNvSpPr>
            <a:spLocks noGrp="1"/>
          </p:cNvSpPr>
          <p:nvPr>
            <p:ph type="sldNum" sz="quarter" idx="12"/>
          </p:nvPr>
        </p:nvSpPr>
        <p:spPr/>
        <p:txBody>
          <a:bodyPr/>
          <a:lstStyle/>
          <a:p>
            <a:fld id="{7BBA4736-E10D-473C-9597-B6333DD8C8AC}" type="slidenum">
              <a:rPr lang="en-US" smtClean="0"/>
              <a:t>5</a:t>
            </a:fld>
            <a:endParaRPr lang="en-US"/>
          </a:p>
        </p:txBody>
      </p:sp>
    </p:spTree>
    <p:extLst>
      <p:ext uri="{BB962C8B-B14F-4D97-AF65-F5344CB8AC3E}">
        <p14:creationId xmlns:p14="http://schemas.microsoft.com/office/powerpoint/2010/main" val="218199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116632"/>
            <a:ext cx="7772400" cy="612230"/>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b="1" dirty="0">
                <a:latin typeface="Bodoni MT Black" panose="02070A03080606020203" pitchFamily="18" charset="0"/>
              </a:rPr>
            </a:br>
            <a:r>
              <a:rPr lang="en-US" b="1" dirty="0">
                <a:latin typeface="Bodoni MT Black" panose="02070A03080606020203" pitchFamily="18" charset="0"/>
              </a:rPr>
              <a:t>Mobility</a:t>
            </a:r>
            <a:br>
              <a:rPr lang="en-US" b="1" dirty="0">
                <a:latin typeface="Bodoni MT Black" panose="02070A03080606020203" pitchFamily="18" charset="0"/>
              </a:rPr>
            </a:br>
            <a:endParaRPr lang="en-US" b="1" dirty="0">
              <a:latin typeface="Bodoni MT Black" panose="02070A03080606020203" pitchFamily="18" charset="0"/>
            </a:endParaRPr>
          </a:p>
        </p:txBody>
      </p:sp>
      <p:sp>
        <p:nvSpPr>
          <p:cNvPr id="3" name="Subtitle 2"/>
          <p:cNvSpPr>
            <a:spLocks noGrp="1"/>
          </p:cNvSpPr>
          <p:nvPr>
            <p:ph type="subTitle" idx="1"/>
          </p:nvPr>
        </p:nvSpPr>
        <p:spPr>
          <a:xfrm>
            <a:off x="221011" y="1069008"/>
            <a:ext cx="8527453" cy="4730080"/>
          </a:xfrm>
        </p:spPr>
        <p:txBody>
          <a:bodyPr>
            <a:normAutofit lnSpcReduction="10000"/>
          </a:bodyPr>
          <a:lstStyle/>
          <a:p>
            <a:pPr marL="342900" indent="-342900" algn="l">
              <a:lnSpc>
                <a:spcPct val="150000"/>
              </a:lnSpc>
              <a:buFont typeface="Wingdings" pitchFamily="2" charset="2"/>
              <a:buChar char="Ø"/>
            </a:pPr>
            <a:r>
              <a:rPr lang="en-US" sz="2000" dirty="0">
                <a:solidFill>
                  <a:schemeClr val="tx1"/>
                </a:solidFill>
                <a:cs typeface="+mj-cs"/>
              </a:rPr>
              <a:t>Tooth mobility could be in </a:t>
            </a:r>
            <a:r>
              <a:rPr lang="en-US" sz="2000" dirty="0">
                <a:solidFill>
                  <a:srgbClr val="FF0000"/>
                </a:solidFill>
                <a:cs typeface="+mj-cs"/>
              </a:rPr>
              <a:t>horizontal or vertical direction</a:t>
            </a:r>
          </a:p>
          <a:p>
            <a:pPr marL="342900" indent="-342900" algn="l">
              <a:lnSpc>
                <a:spcPct val="150000"/>
              </a:lnSpc>
              <a:buFont typeface="Wingdings" pitchFamily="2" charset="2"/>
              <a:buChar char="Ø"/>
            </a:pPr>
            <a:r>
              <a:rPr lang="en-US" sz="2000" dirty="0">
                <a:solidFill>
                  <a:srgbClr val="FF0000"/>
                </a:solidFill>
                <a:cs typeface="+mj-cs"/>
              </a:rPr>
              <a:t>Horizontal tooth mobility </a:t>
            </a:r>
            <a:r>
              <a:rPr lang="en-US" sz="2000" dirty="0">
                <a:solidFill>
                  <a:schemeClr val="tx1"/>
                </a:solidFill>
                <a:cs typeface="+mj-cs"/>
              </a:rPr>
              <a:t>is the ability to move the tooth in a facial-lingual direction in its socket.</a:t>
            </a:r>
          </a:p>
          <a:p>
            <a:pPr marL="342900" indent="-342900" algn="l">
              <a:lnSpc>
                <a:spcPct val="150000"/>
              </a:lnSpc>
              <a:buFont typeface="Wingdings" pitchFamily="2" charset="2"/>
              <a:buChar char="Ø"/>
            </a:pPr>
            <a:r>
              <a:rPr lang="en-US" sz="2000" dirty="0">
                <a:solidFill>
                  <a:schemeClr val="tx1"/>
                </a:solidFill>
                <a:cs typeface="+mj-cs"/>
              </a:rPr>
              <a:t> It is assessed by putting the handles of two dental instruments on either side of the tooth and applying alternating moderate pressure in the facial lingual direction against the tooth first with one, then with the other instrument handle </a:t>
            </a:r>
          </a:p>
          <a:p>
            <a:pPr marL="342900" indent="-342900" algn="l">
              <a:lnSpc>
                <a:spcPct val="150000"/>
              </a:lnSpc>
              <a:buFont typeface="Wingdings" pitchFamily="2" charset="2"/>
              <a:buChar char="Ø"/>
            </a:pPr>
            <a:r>
              <a:rPr lang="en-US" sz="2000" dirty="0">
                <a:solidFill>
                  <a:srgbClr val="FF0000"/>
                </a:solidFill>
              </a:rPr>
              <a:t>Vertical tooth mobility</a:t>
            </a:r>
            <a:r>
              <a:rPr lang="en-US" sz="2000" dirty="0">
                <a:solidFill>
                  <a:schemeClr val="tx1"/>
                </a:solidFill>
              </a:rPr>
              <a:t> is the ability to depress the tooth in its socket, is assessed using the end of an instrument handle to exert pressure against the occlusal or incisal surface of the tooth.</a:t>
            </a:r>
          </a:p>
        </p:txBody>
      </p:sp>
      <p:cxnSp>
        <p:nvCxnSpPr>
          <p:cNvPr id="7" name="Straight Connector 6"/>
          <p:cNvCxnSpPr/>
          <p:nvPr/>
        </p:nvCxnSpPr>
        <p:spPr>
          <a:xfrm>
            <a:off x="323528" y="6381328"/>
            <a:ext cx="849694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23528" y="6381328"/>
            <a:ext cx="7128792" cy="369332"/>
          </a:xfrm>
          <a:prstGeom prst="rect">
            <a:avLst/>
          </a:prstGeom>
          <a:noFill/>
        </p:spPr>
        <p:txBody>
          <a:bodyPr wrap="square" rtlCol="0">
            <a:spAutoFit/>
          </a:bodyPr>
          <a:lstStyle/>
          <a:p>
            <a:r>
              <a:rPr lang="en-US" dirty="0"/>
              <a:t>University of </a:t>
            </a:r>
            <a:r>
              <a:rPr lang="en-US" dirty="0" err="1"/>
              <a:t>Basrah</a:t>
            </a:r>
            <a:r>
              <a:rPr lang="en-US" dirty="0"/>
              <a:t>-College of Dentistry-Department of Periodontology</a:t>
            </a:r>
          </a:p>
        </p:txBody>
      </p:sp>
      <p:sp>
        <p:nvSpPr>
          <p:cNvPr id="8" name="Slide Number Placeholder 7"/>
          <p:cNvSpPr>
            <a:spLocks noGrp="1"/>
          </p:cNvSpPr>
          <p:nvPr>
            <p:ph type="sldNum" sz="quarter" idx="12"/>
          </p:nvPr>
        </p:nvSpPr>
        <p:spPr/>
        <p:txBody>
          <a:bodyPr/>
          <a:lstStyle/>
          <a:p>
            <a:fld id="{7BBA4736-E10D-473C-9597-B6333DD8C8AC}" type="slidenum">
              <a:rPr lang="en-US" smtClean="0"/>
              <a:t>6</a:t>
            </a:fld>
            <a:endParaRPr lang="en-US"/>
          </a:p>
        </p:txBody>
      </p:sp>
    </p:spTree>
    <p:extLst>
      <p:ext uri="{BB962C8B-B14F-4D97-AF65-F5344CB8AC3E}">
        <p14:creationId xmlns:p14="http://schemas.microsoft.com/office/powerpoint/2010/main" val="39556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116632"/>
            <a:ext cx="7772400" cy="612230"/>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b="1" dirty="0">
                <a:latin typeface="Bodoni MT Black" panose="02070A03080606020203" pitchFamily="18" charset="0"/>
              </a:rPr>
            </a:br>
            <a:r>
              <a:rPr lang="en-US" b="1" dirty="0">
                <a:latin typeface="Bodoni MT Black" panose="02070A03080606020203" pitchFamily="18" charset="0"/>
              </a:rPr>
              <a:t>Mobility</a:t>
            </a:r>
            <a:br>
              <a:rPr lang="en-US" b="1" dirty="0">
                <a:latin typeface="Bodoni MT Black" panose="02070A03080606020203" pitchFamily="18" charset="0"/>
              </a:rPr>
            </a:br>
            <a:endParaRPr lang="en-US" b="1" dirty="0">
              <a:latin typeface="Bodoni MT Black" panose="02070A03080606020203" pitchFamily="18" charset="0"/>
            </a:endParaRPr>
          </a:p>
        </p:txBody>
      </p:sp>
      <p:sp>
        <p:nvSpPr>
          <p:cNvPr id="3" name="Subtitle 2"/>
          <p:cNvSpPr>
            <a:spLocks noGrp="1"/>
          </p:cNvSpPr>
          <p:nvPr>
            <p:ph type="subTitle" idx="1"/>
          </p:nvPr>
        </p:nvSpPr>
        <p:spPr>
          <a:xfrm>
            <a:off x="251520" y="908722"/>
            <a:ext cx="8496944" cy="5132460"/>
          </a:xfrm>
        </p:spPr>
        <p:txBody>
          <a:bodyPr>
            <a:normAutofit fontScale="70000" lnSpcReduction="20000"/>
          </a:bodyPr>
          <a:lstStyle/>
          <a:p>
            <a:pPr marL="342900" indent="-342900" algn="l">
              <a:buFont typeface="Wingdings" pitchFamily="2" charset="2"/>
              <a:buChar char="Ø"/>
            </a:pPr>
            <a:r>
              <a:rPr lang="en-US" sz="3400" b="1" u="sng" dirty="0">
                <a:solidFill>
                  <a:srgbClr val="C00000"/>
                </a:solidFill>
              </a:rPr>
              <a:t>Factors that govern tooth mobility in a horizontal direction</a:t>
            </a:r>
          </a:p>
          <a:p>
            <a:pPr algn="l"/>
            <a:endParaRPr lang="en-US" sz="2800" b="1" dirty="0">
              <a:solidFill>
                <a:srgbClr val="C00000"/>
              </a:solidFill>
            </a:endParaRPr>
          </a:p>
          <a:p>
            <a:pPr algn="l"/>
            <a:r>
              <a:rPr lang="en-US" sz="2800" b="1" dirty="0">
                <a:solidFill>
                  <a:schemeClr val="tx1">
                    <a:lumMod val="95000"/>
                    <a:lumOff val="5000"/>
                  </a:schemeClr>
                </a:solidFill>
              </a:rPr>
              <a:t>1-The width of the periodontal ligament space (it is about 0.25mm determined by x-ray).</a:t>
            </a:r>
          </a:p>
          <a:p>
            <a:pPr algn="l"/>
            <a:endParaRPr lang="en-US" sz="2800" b="1" dirty="0">
              <a:solidFill>
                <a:schemeClr val="tx1">
                  <a:lumMod val="95000"/>
                  <a:lumOff val="5000"/>
                </a:schemeClr>
              </a:solidFill>
            </a:endParaRPr>
          </a:p>
          <a:p>
            <a:pPr algn="l"/>
            <a:r>
              <a:rPr lang="en-US" sz="2800" b="1" dirty="0">
                <a:solidFill>
                  <a:schemeClr val="tx1">
                    <a:lumMod val="95000"/>
                    <a:lumOff val="5000"/>
                  </a:schemeClr>
                </a:solidFill>
              </a:rPr>
              <a:t>2-The height of alveolar bone H (is 1-2 mm apical to the C.E.J).</a:t>
            </a:r>
          </a:p>
          <a:p>
            <a:pPr algn="l"/>
            <a:endParaRPr lang="en-US" sz="2800" b="1" dirty="0">
              <a:solidFill>
                <a:schemeClr val="tx1">
                  <a:lumMod val="95000"/>
                  <a:lumOff val="5000"/>
                </a:schemeClr>
              </a:solidFill>
            </a:endParaRPr>
          </a:p>
          <a:p>
            <a:pPr algn="l"/>
            <a:r>
              <a:rPr lang="en-US" sz="2800" b="1" dirty="0">
                <a:solidFill>
                  <a:schemeClr val="tx1">
                    <a:lumMod val="95000"/>
                    <a:lumOff val="5000"/>
                  </a:schemeClr>
                </a:solidFill>
              </a:rPr>
              <a:t>3-Number of roots (multirooted teeth are less subjected to mobility than single rooted teeth).</a:t>
            </a:r>
          </a:p>
          <a:p>
            <a:pPr algn="l"/>
            <a:endParaRPr lang="en-US" sz="2800" b="1" dirty="0">
              <a:solidFill>
                <a:schemeClr val="tx1">
                  <a:lumMod val="95000"/>
                  <a:lumOff val="5000"/>
                </a:schemeClr>
              </a:solidFill>
            </a:endParaRPr>
          </a:p>
          <a:p>
            <a:pPr algn="l"/>
            <a:r>
              <a:rPr lang="en-US" sz="2800" b="1" dirty="0">
                <a:solidFill>
                  <a:schemeClr val="tx1">
                    <a:lumMod val="95000"/>
                    <a:lumOff val="5000"/>
                  </a:schemeClr>
                </a:solidFill>
              </a:rPr>
              <a:t>4-The shape of the roots (short tapered shape root is more susceptible to mobility than normal size &amp; wide roots).</a:t>
            </a:r>
          </a:p>
          <a:p>
            <a:pPr algn="l"/>
            <a:endParaRPr lang="en-US" sz="2800" b="1" dirty="0">
              <a:solidFill>
                <a:schemeClr val="tx1">
                  <a:lumMod val="95000"/>
                  <a:lumOff val="5000"/>
                </a:schemeClr>
              </a:solidFill>
            </a:endParaRPr>
          </a:p>
          <a:p>
            <a:pPr algn="l"/>
            <a:r>
              <a:rPr lang="en-US" sz="2800" b="1" dirty="0">
                <a:solidFill>
                  <a:schemeClr val="tx1">
                    <a:lumMod val="95000"/>
                    <a:lumOff val="5000"/>
                  </a:schemeClr>
                </a:solidFill>
              </a:rPr>
              <a:t>5-The degree &amp; duration of the applied force whether in normal or abnormal function.</a:t>
            </a:r>
          </a:p>
          <a:p>
            <a:pPr algn="l"/>
            <a:r>
              <a:rPr lang="en-US" sz="2800" b="1" dirty="0">
                <a:solidFill>
                  <a:srgbClr val="C00000"/>
                </a:solidFill>
              </a:rPr>
              <a:t>  </a:t>
            </a:r>
          </a:p>
          <a:p>
            <a:pPr marL="342900" indent="-342900" algn="l">
              <a:buFont typeface="Wingdings" pitchFamily="2" charset="2"/>
              <a:buChar char="Ø"/>
            </a:pPr>
            <a:endParaRPr lang="en-US" sz="2800" b="1" dirty="0">
              <a:solidFill>
                <a:srgbClr val="C00000"/>
              </a:solidFill>
              <a:latin typeface="Bodoni MT Black" panose="02070A03080606020203" pitchFamily="18" charset="0"/>
            </a:endParaRPr>
          </a:p>
        </p:txBody>
      </p:sp>
      <p:cxnSp>
        <p:nvCxnSpPr>
          <p:cNvPr id="7" name="Straight Connector 6"/>
          <p:cNvCxnSpPr/>
          <p:nvPr/>
        </p:nvCxnSpPr>
        <p:spPr>
          <a:xfrm>
            <a:off x="323528" y="6381328"/>
            <a:ext cx="849694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23528" y="6381328"/>
            <a:ext cx="7128792" cy="369332"/>
          </a:xfrm>
          <a:prstGeom prst="rect">
            <a:avLst/>
          </a:prstGeom>
          <a:noFill/>
        </p:spPr>
        <p:txBody>
          <a:bodyPr wrap="square" rtlCol="0">
            <a:spAutoFit/>
          </a:bodyPr>
          <a:lstStyle/>
          <a:p>
            <a:r>
              <a:rPr lang="en-US" dirty="0"/>
              <a:t>University of </a:t>
            </a:r>
            <a:r>
              <a:rPr lang="en-US" dirty="0" err="1"/>
              <a:t>Basrah</a:t>
            </a:r>
            <a:r>
              <a:rPr lang="en-US" dirty="0"/>
              <a:t>-College of Dentistry-Department of Periodontology</a:t>
            </a:r>
          </a:p>
        </p:txBody>
      </p:sp>
      <p:sp>
        <p:nvSpPr>
          <p:cNvPr id="8" name="Slide Number Placeholder 7"/>
          <p:cNvSpPr>
            <a:spLocks noGrp="1"/>
          </p:cNvSpPr>
          <p:nvPr>
            <p:ph type="sldNum" sz="quarter" idx="12"/>
          </p:nvPr>
        </p:nvSpPr>
        <p:spPr/>
        <p:txBody>
          <a:bodyPr/>
          <a:lstStyle/>
          <a:p>
            <a:fld id="{7BBA4736-E10D-473C-9597-B6333DD8C8AC}" type="slidenum">
              <a:rPr lang="en-US" smtClean="0"/>
              <a:t>7</a:t>
            </a:fld>
            <a:endParaRPr lang="en-US"/>
          </a:p>
        </p:txBody>
      </p:sp>
    </p:spTree>
    <p:extLst>
      <p:ext uri="{BB962C8B-B14F-4D97-AF65-F5344CB8AC3E}">
        <p14:creationId xmlns:p14="http://schemas.microsoft.com/office/powerpoint/2010/main" val="3056931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116632"/>
            <a:ext cx="7772400" cy="612230"/>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b="1" dirty="0">
                <a:latin typeface="Bodoni MT Black" panose="02070A03080606020203" pitchFamily="18" charset="0"/>
              </a:rPr>
            </a:br>
            <a:r>
              <a:rPr lang="en-US" b="1" dirty="0">
                <a:latin typeface="Bodoni MT Black" panose="02070A03080606020203" pitchFamily="18" charset="0"/>
              </a:rPr>
              <a:t>Mobility</a:t>
            </a:r>
            <a:br>
              <a:rPr lang="en-US" b="1" dirty="0">
                <a:latin typeface="Bodoni MT Black" panose="02070A03080606020203" pitchFamily="18" charset="0"/>
              </a:rPr>
            </a:br>
            <a:endParaRPr lang="en-US" b="1" dirty="0">
              <a:latin typeface="Bodoni MT Black" panose="02070A03080606020203" pitchFamily="18" charset="0"/>
            </a:endParaRPr>
          </a:p>
        </p:txBody>
      </p:sp>
      <p:sp>
        <p:nvSpPr>
          <p:cNvPr id="3" name="Subtitle 2"/>
          <p:cNvSpPr>
            <a:spLocks noGrp="1"/>
          </p:cNvSpPr>
          <p:nvPr>
            <p:ph type="subTitle" idx="1"/>
          </p:nvPr>
        </p:nvSpPr>
        <p:spPr>
          <a:xfrm>
            <a:off x="251520" y="908720"/>
            <a:ext cx="8496944" cy="4890368"/>
          </a:xfrm>
        </p:spPr>
        <p:txBody>
          <a:bodyPr>
            <a:normAutofit/>
          </a:bodyPr>
          <a:lstStyle/>
          <a:p>
            <a:pPr marL="342900" indent="-342900" algn="l">
              <a:buFont typeface="Wingdings" pitchFamily="2" charset="2"/>
              <a:buChar char="Ø"/>
            </a:pPr>
            <a:r>
              <a:rPr lang="en-US" sz="2400" b="1" u="sng" dirty="0">
                <a:solidFill>
                  <a:srgbClr val="C00000"/>
                </a:solidFill>
                <a:cs typeface="+mj-cs"/>
              </a:rPr>
              <a:t>Causes of tooth mobility</a:t>
            </a:r>
          </a:p>
          <a:p>
            <a:pPr marL="342900" indent="-342900" algn="l">
              <a:buFont typeface="Wingdings" pitchFamily="2" charset="2"/>
              <a:buChar char="Ø"/>
            </a:pPr>
            <a:endParaRPr lang="en-US" sz="2400" b="1" u="sng" dirty="0">
              <a:solidFill>
                <a:srgbClr val="C00000"/>
              </a:solidFill>
              <a:cs typeface="+mj-cs"/>
            </a:endParaRPr>
          </a:p>
          <a:p>
            <a:pPr algn="l"/>
            <a:r>
              <a:rPr lang="en-US" sz="2400" dirty="0">
                <a:solidFill>
                  <a:schemeClr val="tx1"/>
                </a:solidFill>
                <a:cs typeface="+mj-cs"/>
              </a:rPr>
              <a:t>1-Advanced periodontal diseases &amp; loss of supporting bone.</a:t>
            </a:r>
          </a:p>
          <a:p>
            <a:pPr algn="l"/>
            <a:r>
              <a:rPr lang="en-US" sz="2400" dirty="0">
                <a:solidFill>
                  <a:schemeClr val="tx1"/>
                </a:solidFill>
                <a:cs typeface="+mj-cs"/>
              </a:rPr>
              <a:t>2-Gingival &amp; periodontal inflammation.</a:t>
            </a:r>
          </a:p>
          <a:p>
            <a:pPr algn="l"/>
            <a:r>
              <a:rPr lang="en-US" sz="2400" dirty="0">
                <a:solidFill>
                  <a:schemeClr val="tx1"/>
                </a:solidFill>
                <a:cs typeface="+mj-cs"/>
              </a:rPr>
              <a:t>3-Trauma from occlusion.</a:t>
            </a:r>
          </a:p>
          <a:p>
            <a:pPr algn="l"/>
            <a:r>
              <a:rPr lang="en-US" sz="2400" dirty="0">
                <a:solidFill>
                  <a:schemeClr val="tx1"/>
                </a:solidFill>
                <a:cs typeface="+mj-cs"/>
              </a:rPr>
              <a:t>4-Immediately following periodontal therapy.</a:t>
            </a:r>
          </a:p>
          <a:p>
            <a:pPr algn="l"/>
            <a:r>
              <a:rPr lang="en-US" sz="2400" dirty="0">
                <a:solidFill>
                  <a:schemeClr val="tx1"/>
                </a:solidFill>
                <a:cs typeface="+mj-cs"/>
              </a:rPr>
              <a:t>5-Pulpal inflammation.</a:t>
            </a:r>
          </a:p>
          <a:p>
            <a:pPr marL="342900" indent="-342900" algn="l">
              <a:buFont typeface="Wingdings" pitchFamily="2" charset="2"/>
              <a:buChar char="Ø"/>
            </a:pPr>
            <a:endParaRPr lang="en-US" sz="2400" b="1" u="sng" dirty="0">
              <a:solidFill>
                <a:srgbClr val="C00000"/>
              </a:solidFill>
              <a:cs typeface="+mj-cs"/>
            </a:endParaRPr>
          </a:p>
        </p:txBody>
      </p:sp>
      <p:cxnSp>
        <p:nvCxnSpPr>
          <p:cNvPr id="7" name="Straight Connector 6"/>
          <p:cNvCxnSpPr/>
          <p:nvPr/>
        </p:nvCxnSpPr>
        <p:spPr>
          <a:xfrm>
            <a:off x="323528" y="6381328"/>
            <a:ext cx="849694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23528" y="6381328"/>
            <a:ext cx="7128792" cy="369332"/>
          </a:xfrm>
          <a:prstGeom prst="rect">
            <a:avLst/>
          </a:prstGeom>
          <a:noFill/>
        </p:spPr>
        <p:txBody>
          <a:bodyPr wrap="square" rtlCol="0">
            <a:spAutoFit/>
          </a:bodyPr>
          <a:lstStyle/>
          <a:p>
            <a:r>
              <a:rPr lang="en-US" dirty="0"/>
              <a:t>University of </a:t>
            </a:r>
            <a:r>
              <a:rPr lang="en-US" dirty="0" err="1"/>
              <a:t>Basrah</a:t>
            </a:r>
            <a:r>
              <a:rPr lang="en-US" dirty="0"/>
              <a:t>-College of Dentistry-Department of Periodontology</a:t>
            </a:r>
          </a:p>
        </p:txBody>
      </p:sp>
      <p:sp>
        <p:nvSpPr>
          <p:cNvPr id="8" name="Slide Number Placeholder 7"/>
          <p:cNvSpPr>
            <a:spLocks noGrp="1"/>
          </p:cNvSpPr>
          <p:nvPr>
            <p:ph type="sldNum" sz="quarter" idx="12"/>
          </p:nvPr>
        </p:nvSpPr>
        <p:spPr/>
        <p:txBody>
          <a:bodyPr/>
          <a:lstStyle/>
          <a:p>
            <a:fld id="{7BBA4736-E10D-473C-9597-B6333DD8C8AC}" type="slidenum">
              <a:rPr lang="en-US" smtClean="0"/>
              <a:t>8</a:t>
            </a:fld>
            <a:endParaRPr lang="en-US"/>
          </a:p>
        </p:txBody>
      </p:sp>
    </p:spTree>
    <p:extLst>
      <p:ext uri="{BB962C8B-B14F-4D97-AF65-F5344CB8AC3E}">
        <p14:creationId xmlns:p14="http://schemas.microsoft.com/office/powerpoint/2010/main" val="13727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116632"/>
            <a:ext cx="7772400" cy="612230"/>
          </a:xfrm>
        </p:spPr>
        <p:style>
          <a:lnRef idx="2">
            <a:schemeClr val="accent2"/>
          </a:lnRef>
          <a:fillRef idx="1">
            <a:schemeClr val="lt1"/>
          </a:fillRef>
          <a:effectRef idx="0">
            <a:schemeClr val="accent2"/>
          </a:effectRef>
          <a:fontRef idx="minor">
            <a:schemeClr val="dk1"/>
          </a:fontRef>
        </p:style>
        <p:txBody>
          <a:bodyPr>
            <a:normAutofit fontScale="90000"/>
          </a:bodyPr>
          <a:lstStyle/>
          <a:p>
            <a:br>
              <a:rPr lang="en-US" b="1" dirty="0">
                <a:latin typeface="Bodoni MT Black" panose="02070A03080606020203" pitchFamily="18" charset="0"/>
              </a:rPr>
            </a:br>
            <a:r>
              <a:rPr lang="en-US" b="1" dirty="0">
                <a:latin typeface="Bodoni MT Black" panose="02070A03080606020203" pitchFamily="18" charset="0"/>
              </a:rPr>
              <a:t>Mobility</a:t>
            </a:r>
            <a:br>
              <a:rPr lang="en-US" b="1" dirty="0">
                <a:latin typeface="Bodoni MT Black" panose="02070A03080606020203" pitchFamily="18" charset="0"/>
              </a:rPr>
            </a:br>
            <a:endParaRPr lang="en-US" b="1" dirty="0">
              <a:latin typeface="Bodoni MT Black" panose="02070A03080606020203" pitchFamily="18" charset="0"/>
            </a:endParaRPr>
          </a:p>
        </p:txBody>
      </p:sp>
      <p:sp>
        <p:nvSpPr>
          <p:cNvPr id="3" name="Subtitle 2"/>
          <p:cNvSpPr>
            <a:spLocks noGrp="1"/>
          </p:cNvSpPr>
          <p:nvPr>
            <p:ph type="subTitle" idx="1"/>
          </p:nvPr>
        </p:nvSpPr>
        <p:spPr>
          <a:xfrm>
            <a:off x="251520" y="908720"/>
            <a:ext cx="8496944" cy="4890368"/>
          </a:xfrm>
        </p:spPr>
        <p:txBody>
          <a:bodyPr>
            <a:normAutofit/>
          </a:bodyPr>
          <a:lstStyle/>
          <a:p>
            <a:pPr marL="342900" indent="-342900" algn="l">
              <a:buFont typeface="Wingdings" pitchFamily="2" charset="2"/>
              <a:buChar char="Ø"/>
            </a:pPr>
            <a:r>
              <a:rPr lang="en-US" sz="2400" b="1" u="sng" dirty="0">
                <a:solidFill>
                  <a:srgbClr val="C00000"/>
                </a:solidFill>
                <a:cs typeface="+mj-cs"/>
              </a:rPr>
              <a:t>Classification of tooth mobility (T.M.)</a:t>
            </a:r>
          </a:p>
          <a:p>
            <a:pPr algn="l"/>
            <a:r>
              <a:rPr lang="en-US" sz="2400" dirty="0">
                <a:solidFill>
                  <a:schemeClr val="tx1"/>
                </a:solidFill>
                <a:cs typeface="+mj-cs"/>
              </a:rPr>
              <a:t>T.M. is graded according to the following criteria:</a:t>
            </a:r>
          </a:p>
          <a:p>
            <a:pPr algn="l"/>
            <a:endParaRPr lang="en-US" sz="2400" dirty="0">
              <a:solidFill>
                <a:schemeClr val="tx1"/>
              </a:solidFill>
              <a:cs typeface="+mj-cs"/>
            </a:endParaRPr>
          </a:p>
          <a:p>
            <a:pPr marL="342900" indent="-342900" algn="l">
              <a:buFont typeface="Wingdings" pitchFamily="2" charset="2"/>
              <a:buChar char="Ø"/>
            </a:pPr>
            <a:r>
              <a:rPr lang="en-US" sz="2400" b="1" dirty="0">
                <a:solidFill>
                  <a:schemeClr val="tx1"/>
                </a:solidFill>
                <a:cs typeface="+mj-cs"/>
              </a:rPr>
              <a:t>Grade I:</a:t>
            </a:r>
            <a:r>
              <a:rPr lang="en-US" sz="2400" dirty="0">
                <a:solidFill>
                  <a:schemeClr val="tx1"/>
                </a:solidFill>
                <a:cs typeface="+mj-cs"/>
              </a:rPr>
              <a:t> is the mobility of the crown 0.2-1 mm in horizontal direction.</a:t>
            </a:r>
          </a:p>
          <a:p>
            <a:pPr marL="342900" indent="-342900" algn="l">
              <a:buFont typeface="Wingdings" pitchFamily="2" charset="2"/>
              <a:buChar char="Ø"/>
            </a:pPr>
            <a:r>
              <a:rPr lang="en-US" sz="2400" b="1" dirty="0">
                <a:solidFill>
                  <a:schemeClr val="tx1"/>
                </a:solidFill>
                <a:cs typeface="+mj-cs"/>
              </a:rPr>
              <a:t>Grade II: </a:t>
            </a:r>
            <a:r>
              <a:rPr lang="en-US" sz="2400" dirty="0">
                <a:solidFill>
                  <a:schemeClr val="tx1"/>
                </a:solidFill>
                <a:cs typeface="+mj-cs"/>
              </a:rPr>
              <a:t>mobility of the crown of the tooth exceeding 1mm in horizontal direction.</a:t>
            </a:r>
          </a:p>
          <a:p>
            <a:pPr marL="342900" indent="-342900" algn="l">
              <a:buFont typeface="Wingdings" pitchFamily="2" charset="2"/>
              <a:buChar char="Ø"/>
            </a:pPr>
            <a:r>
              <a:rPr lang="en-US" sz="2400" b="1" dirty="0">
                <a:solidFill>
                  <a:schemeClr val="tx1"/>
                </a:solidFill>
                <a:cs typeface="+mj-cs"/>
              </a:rPr>
              <a:t>Grade III: </a:t>
            </a:r>
            <a:r>
              <a:rPr lang="en-US" sz="2400" dirty="0">
                <a:solidFill>
                  <a:schemeClr val="tx1"/>
                </a:solidFill>
                <a:cs typeface="+mj-cs"/>
              </a:rPr>
              <a:t>mobility of the crown of the tooth in vertical direction as well &amp; the tooth becomes even depressed in its socket.</a:t>
            </a:r>
          </a:p>
          <a:p>
            <a:pPr marL="342900" indent="-342900" algn="l">
              <a:buFont typeface="Wingdings" pitchFamily="2" charset="2"/>
              <a:buChar char="Ø"/>
            </a:pPr>
            <a:endParaRPr lang="en-US" sz="2400" b="1" u="sng" dirty="0">
              <a:solidFill>
                <a:srgbClr val="C00000"/>
              </a:solidFill>
              <a:cs typeface="+mj-cs"/>
            </a:endParaRPr>
          </a:p>
        </p:txBody>
      </p:sp>
      <p:cxnSp>
        <p:nvCxnSpPr>
          <p:cNvPr id="7" name="Straight Connector 6"/>
          <p:cNvCxnSpPr/>
          <p:nvPr/>
        </p:nvCxnSpPr>
        <p:spPr>
          <a:xfrm>
            <a:off x="323528" y="6381328"/>
            <a:ext cx="849694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323528" y="6381328"/>
            <a:ext cx="7128792" cy="369332"/>
          </a:xfrm>
          <a:prstGeom prst="rect">
            <a:avLst/>
          </a:prstGeom>
          <a:noFill/>
        </p:spPr>
        <p:txBody>
          <a:bodyPr wrap="square" rtlCol="0">
            <a:spAutoFit/>
          </a:bodyPr>
          <a:lstStyle/>
          <a:p>
            <a:r>
              <a:rPr lang="en-US" dirty="0"/>
              <a:t>University of </a:t>
            </a:r>
            <a:r>
              <a:rPr lang="en-US" dirty="0" err="1"/>
              <a:t>Basrah</a:t>
            </a:r>
            <a:r>
              <a:rPr lang="en-US" dirty="0"/>
              <a:t>-College of Dentistry-Department of Periodontology</a:t>
            </a:r>
          </a:p>
        </p:txBody>
      </p:sp>
      <p:sp>
        <p:nvSpPr>
          <p:cNvPr id="8" name="Slide Number Placeholder 7"/>
          <p:cNvSpPr>
            <a:spLocks noGrp="1"/>
          </p:cNvSpPr>
          <p:nvPr>
            <p:ph type="sldNum" sz="quarter" idx="12"/>
          </p:nvPr>
        </p:nvSpPr>
        <p:spPr/>
        <p:txBody>
          <a:bodyPr/>
          <a:lstStyle/>
          <a:p>
            <a:fld id="{7BBA4736-E10D-473C-9597-B6333DD8C8AC}" type="slidenum">
              <a:rPr lang="en-US" smtClean="0"/>
              <a:t>9</a:t>
            </a:fld>
            <a:endParaRPr lang="en-US"/>
          </a:p>
        </p:txBody>
      </p:sp>
    </p:spTree>
    <p:extLst>
      <p:ext uri="{BB962C8B-B14F-4D97-AF65-F5344CB8AC3E}">
        <p14:creationId xmlns:p14="http://schemas.microsoft.com/office/powerpoint/2010/main" val="4062979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4217</TotalTime>
  <Words>1418</Words>
  <Application>Microsoft Office PowerPoint</Application>
  <PresentationFormat>On-screen Show (4:3)</PresentationFormat>
  <Paragraphs>116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Bodoni MT Black</vt:lpstr>
      <vt:lpstr>Calibri</vt:lpstr>
      <vt:lpstr>Wingdings</vt:lpstr>
      <vt:lpstr>Office Theme</vt:lpstr>
      <vt:lpstr>Periodontology –Stage 4 </vt:lpstr>
      <vt:lpstr> Mobility </vt:lpstr>
      <vt:lpstr> Mobility </vt:lpstr>
      <vt:lpstr> Mobility </vt:lpstr>
      <vt:lpstr> Mobility </vt:lpstr>
      <vt:lpstr> Mobility </vt:lpstr>
      <vt:lpstr> Mobility </vt:lpstr>
      <vt:lpstr> Mobility </vt:lpstr>
      <vt:lpstr> Mobility </vt:lpstr>
      <vt:lpstr> Mobility </vt:lpstr>
      <vt:lpstr> Mobility </vt:lpstr>
      <vt:lpstr> Mobility </vt:lpstr>
      <vt:lpstr> Mobility </vt:lpstr>
      <vt:lpstr> Mobility </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InteL</dc:creator>
  <cp:lastModifiedBy>InteL</cp:lastModifiedBy>
  <cp:revision>95</cp:revision>
  <dcterms:created xsi:type="dcterms:W3CDTF">2020-11-17T20:51:00Z</dcterms:created>
  <dcterms:modified xsi:type="dcterms:W3CDTF">2021-06-22T18:48:45Z</dcterms:modified>
</cp:coreProperties>
</file>